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26" r:id="rId2"/>
    <p:sldId id="257" r:id="rId3"/>
    <p:sldId id="297" r:id="rId4"/>
    <p:sldId id="321" r:id="rId5"/>
    <p:sldId id="277" r:id="rId6"/>
    <p:sldId id="306" r:id="rId7"/>
    <p:sldId id="309" r:id="rId8"/>
    <p:sldId id="323" r:id="rId9"/>
    <p:sldId id="259" r:id="rId10"/>
    <p:sldId id="266" r:id="rId11"/>
    <p:sldId id="281" r:id="rId12"/>
    <p:sldId id="271" r:id="rId13"/>
    <p:sldId id="329" r:id="rId14"/>
    <p:sldId id="279" r:id="rId15"/>
    <p:sldId id="280" r:id="rId16"/>
    <p:sldId id="360" r:id="rId17"/>
    <p:sldId id="316" r:id="rId18"/>
    <p:sldId id="286" r:id="rId19"/>
    <p:sldId id="322" r:id="rId20"/>
    <p:sldId id="305" r:id="rId21"/>
    <p:sldId id="328" r:id="rId22"/>
    <p:sldId id="318" r:id="rId23"/>
    <p:sldId id="307" r:id="rId24"/>
    <p:sldId id="311" r:id="rId25"/>
    <p:sldId id="336" r:id="rId26"/>
    <p:sldId id="313" r:id="rId27"/>
    <p:sldId id="312" r:id="rId28"/>
    <p:sldId id="325" r:id="rId29"/>
    <p:sldId id="330" r:id="rId30"/>
    <p:sldId id="335" r:id="rId31"/>
    <p:sldId id="331" r:id="rId32"/>
    <p:sldId id="332" r:id="rId33"/>
    <p:sldId id="333" r:id="rId34"/>
    <p:sldId id="334" r:id="rId35"/>
    <p:sldId id="272" r:id="rId3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1F2"/>
    <a:srgbClr val="4048E8"/>
    <a:srgbClr val="2650C4"/>
    <a:srgbClr val="508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A08B51-B8CA-4194-948C-EC2FCDF31149}" v="6" dt="2026-07-27T16:23:35.0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Carrassi" userId="680bbd37-32f8-4e10-844b-93e393b3e6f8" providerId="ADAL" clId="{44409661-4533-4249-8CBB-96EC6A978680}"/>
    <pc:docChg chg="undo custSel addSld delSld modSld">
      <pc:chgData name="Christopher Carrassi" userId="680bbd37-32f8-4e10-844b-93e393b3e6f8" providerId="ADAL" clId="{44409661-4533-4249-8CBB-96EC6A978680}" dt="2026-07-27T16:25:53.901" v="95" actId="1076"/>
      <pc:docMkLst>
        <pc:docMk/>
      </pc:docMkLst>
      <pc:sldChg chg="modSp mod">
        <pc:chgData name="Christopher Carrassi" userId="680bbd37-32f8-4e10-844b-93e393b3e6f8" providerId="ADAL" clId="{44409661-4533-4249-8CBB-96EC6A978680}" dt="2026-07-27T16:14:15.450" v="83" actId="20577"/>
        <pc:sldMkLst>
          <pc:docMk/>
          <pc:sldMk cId="0" sldId="257"/>
        </pc:sldMkLst>
        <pc:spChg chg="mod">
          <ac:chgData name="Christopher Carrassi" userId="680bbd37-32f8-4e10-844b-93e393b3e6f8" providerId="ADAL" clId="{44409661-4533-4249-8CBB-96EC6A978680}" dt="2026-07-27T16:14:11.087" v="77" actId="20577"/>
          <ac:spMkLst>
            <pc:docMk/>
            <pc:sldMk cId="0" sldId="257"/>
            <ac:spMk id="4" creationId="{B64F3D51-3CB2-C256-1EF8-57308257D089}"/>
          </ac:spMkLst>
        </pc:spChg>
        <pc:spChg chg="mod">
          <ac:chgData name="Christopher Carrassi" userId="680bbd37-32f8-4e10-844b-93e393b3e6f8" providerId="ADAL" clId="{44409661-4533-4249-8CBB-96EC6A978680}" dt="2026-07-27T16:14:15.450" v="83" actId="20577"/>
          <ac:spMkLst>
            <pc:docMk/>
            <pc:sldMk cId="0" sldId="257"/>
            <ac:spMk id="5" creationId="{582EACD3-9623-702C-C194-BF4C46F90B9B}"/>
          </ac:spMkLst>
        </pc:spChg>
      </pc:sldChg>
      <pc:sldChg chg="modSp">
        <pc:chgData name="Christopher Carrassi" userId="680bbd37-32f8-4e10-844b-93e393b3e6f8" providerId="ADAL" clId="{44409661-4533-4249-8CBB-96EC6A978680}" dt="2026-07-27T16:00:38.619" v="69" actId="404"/>
        <pc:sldMkLst>
          <pc:docMk/>
          <pc:sldMk cId="0" sldId="266"/>
        </pc:sldMkLst>
        <pc:spChg chg="mod">
          <ac:chgData name="Christopher Carrassi" userId="680bbd37-32f8-4e10-844b-93e393b3e6f8" providerId="ADAL" clId="{44409661-4533-4249-8CBB-96EC6A978680}" dt="2026-07-27T16:00:38.619" v="69" actId="404"/>
          <ac:spMkLst>
            <pc:docMk/>
            <pc:sldMk cId="0" sldId="266"/>
            <ac:spMk id="48" creationId="{DEE15E94-FF21-F581-FC23-91B8D251DDDC}"/>
          </ac:spMkLst>
        </pc:spChg>
        <pc:spChg chg="mod">
          <ac:chgData name="Christopher Carrassi" userId="680bbd37-32f8-4e10-844b-93e393b3e6f8" providerId="ADAL" clId="{44409661-4533-4249-8CBB-96EC6A978680}" dt="2026-07-27T16:00:32.585" v="68" actId="404"/>
          <ac:spMkLst>
            <pc:docMk/>
            <pc:sldMk cId="0" sldId="266"/>
            <ac:spMk id="50" creationId="{E17E986D-43FB-E095-6EE4-5496396A19B1}"/>
          </ac:spMkLst>
        </pc:spChg>
      </pc:sldChg>
      <pc:sldChg chg="modSp mod">
        <pc:chgData name="Christopher Carrassi" userId="680bbd37-32f8-4e10-844b-93e393b3e6f8" providerId="ADAL" clId="{44409661-4533-4249-8CBB-96EC6A978680}" dt="2026-07-23T20:24:43.208" v="44" actId="20577"/>
        <pc:sldMkLst>
          <pc:docMk/>
          <pc:sldMk cId="0" sldId="286"/>
        </pc:sldMkLst>
        <pc:spChg chg="mod">
          <ac:chgData name="Christopher Carrassi" userId="680bbd37-32f8-4e10-844b-93e393b3e6f8" providerId="ADAL" clId="{44409661-4533-4249-8CBB-96EC6A978680}" dt="2026-07-23T20:24:43.208" v="44" actId="20577"/>
          <ac:spMkLst>
            <pc:docMk/>
            <pc:sldMk cId="0" sldId="286"/>
            <ac:spMk id="15" creationId="{EF93B98A-F599-68F7-EF9E-FA298CD7BB21}"/>
          </ac:spMkLst>
        </pc:spChg>
      </pc:sldChg>
      <pc:sldChg chg="modSp mod">
        <pc:chgData name="Christopher Carrassi" userId="680bbd37-32f8-4e10-844b-93e393b3e6f8" providerId="ADAL" clId="{44409661-4533-4249-8CBB-96EC6A978680}" dt="2026-07-27T16:25:53.901" v="95" actId="1076"/>
        <pc:sldMkLst>
          <pc:docMk/>
          <pc:sldMk cId="0" sldId="297"/>
        </pc:sldMkLst>
        <pc:spChg chg="mod">
          <ac:chgData name="Christopher Carrassi" userId="680bbd37-32f8-4e10-844b-93e393b3e6f8" providerId="ADAL" clId="{44409661-4533-4249-8CBB-96EC6A978680}" dt="2026-07-27T16:25:53.901" v="95" actId="1076"/>
          <ac:spMkLst>
            <pc:docMk/>
            <pc:sldMk cId="0" sldId="297"/>
            <ac:spMk id="13" creationId="{732009BF-AA98-780C-8AA8-36A7E499D2BA}"/>
          </ac:spMkLst>
        </pc:spChg>
        <pc:spChg chg="mod">
          <ac:chgData name="Christopher Carrassi" userId="680bbd37-32f8-4e10-844b-93e393b3e6f8" providerId="ADAL" clId="{44409661-4533-4249-8CBB-96EC6A978680}" dt="2026-07-27T16:23:35.025" v="91" actId="1076"/>
          <ac:spMkLst>
            <pc:docMk/>
            <pc:sldMk cId="0" sldId="297"/>
            <ac:spMk id="16394" creationId="{245F69D8-32BD-DFAE-9DB8-7142494DA97E}"/>
          </ac:spMkLst>
        </pc:spChg>
      </pc:sldChg>
      <pc:sldChg chg="modSp add mod">
        <pc:chgData name="Christopher Carrassi" userId="680bbd37-32f8-4e10-844b-93e393b3e6f8" providerId="ADAL" clId="{44409661-4533-4249-8CBB-96EC6A978680}" dt="2026-07-27T14:21:40.840" v="49" actId="20577"/>
        <pc:sldMkLst>
          <pc:docMk/>
          <pc:sldMk cId="907048583" sldId="307"/>
        </pc:sldMkLst>
        <pc:spChg chg="mod">
          <ac:chgData name="Christopher Carrassi" userId="680bbd37-32f8-4e10-844b-93e393b3e6f8" providerId="ADAL" clId="{44409661-4533-4249-8CBB-96EC6A978680}" dt="2026-07-27T14:21:40.840" v="49" actId="20577"/>
          <ac:spMkLst>
            <pc:docMk/>
            <pc:sldMk cId="907048583" sldId="307"/>
            <ac:spMk id="15" creationId="{B308BF91-60E1-900D-5845-B90C257F5556}"/>
          </ac:spMkLst>
        </pc:spChg>
      </pc:sldChg>
      <pc:sldChg chg="add">
        <pc:chgData name="Christopher Carrassi" userId="680bbd37-32f8-4e10-844b-93e393b3e6f8" providerId="ADAL" clId="{44409661-4533-4249-8CBB-96EC6A978680}" dt="2026-07-27T14:21:35.540" v="47"/>
        <pc:sldMkLst>
          <pc:docMk/>
          <pc:sldMk cId="3198289688" sldId="311"/>
        </pc:sldMkLst>
      </pc:sldChg>
      <pc:sldChg chg="add modTransition">
        <pc:chgData name="Christopher Carrassi" userId="680bbd37-32f8-4e10-844b-93e393b3e6f8" providerId="ADAL" clId="{44409661-4533-4249-8CBB-96EC6A978680}" dt="2026-07-27T14:20:55.850" v="46"/>
        <pc:sldMkLst>
          <pc:docMk/>
          <pc:sldMk cId="74605204" sldId="318"/>
        </pc:sldMkLst>
      </pc:sldChg>
      <pc:sldChg chg="setBg">
        <pc:chgData name="Christopher Carrassi" userId="680bbd37-32f8-4e10-844b-93e393b3e6f8" providerId="ADAL" clId="{44409661-4533-4249-8CBB-96EC6A978680}" dt="2026-07-23T20:21:32.936" v="1"/>
        <pc:sldMkLst>
          <pc:docMk/>
          <pc:sldMk cId="0" sldId="321"/>
        </pc:sldMkLst>
      </pc:sldChg>
      <pc:sldChg chg="setBg">
        <pc:chgData name="Christopher Carrassi" userId="680bbd37-32f8-4e10-844b-93e393b3e6f8" providerId="ADAL" clId="{44409661-4533-4249-8CBB-96EC6A978680}" dt="2026-07-23T20:21:41.689" v="3"/>
        <pc:sldMkLst>
          <pc:docMk/>
          <pc:sldMk cId="0" sldId="326"/>
        </pc:sldMkLst>
      </pc:sldChg>
      <pc:sldChg chg="modSp mod">
        <pc:chgData name="Christopher Carrassi" userId="680bbd37-32f8-4e10-844b-93e393b3e6f8" providerId="ADAL" clId="{44409661-4533-4249-8CBB-96EC6A978680}" dt="2026-07-23T20:23:56.630" v="27" actId="1076"/>
        <pc:sldMkLst>
          <pc:docMk/>
          <pc:sldMk cId="0" sldId="329"/>
        </pc:sldMkLst>
        <pc:spChg chg="mod">
          <ac:chgData name="Christopher Carrassi" userId="680bbd37-32f8-4e10-844b-93e393b3e6f8" providerId="ADAL" clId="{44409661-4533-4249-8CBB-96EC6A978680}" dt="2026-07-23T20:23:56.630" v="27" actId="1076"/>
          <ac:spMkLst>
            <pc:docMk/>
            <pc:sldMk cId="0" sldId="329"/>
            <ac:spMk id="5" creationId="{5B2747EF-03D0-A3A6-C40D-06B0F78F87B2}"/>
          </ac:spMkLst>
        </pc:spChg>
      </pc:sldChg>
      <pc:sldChg chg="add modTransition">
        <pc:chgData name="Christopher Carrassi" userId="680bbd37-32f8-4e10-844b-93e393b3e6f8" providerId="ADAL" clId="{44409661-4533-4249-8CBB-96EC6A978680}" dt="2026-07-27T14:20:30.888" v="45"/>
        <pc:sldMkLst>
          <pc:docMk/>
          <pc:sldMk cId="2360309159" sldId="3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5F8AA6-1CFA-AB5C-C8C9-19341B6352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4098B-2ADE-B97F-B381-660D40469A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860CC46-24ED-475A-B150-4EA070C6C7C4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4EC3ECB-5F2D-D75E-C969-B6793B28D0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066F73F-D6E5-21B9-6C9E-389FCB750F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7B9E26-7F45-8CCB-99AC-8F105DB4369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F200E-BDFE-FFAC-4EE9-D63298A31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6E05A3E-9EFD-4E69-B2E0-306A4F54E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Header Placeholder 1">
            <a:extLst>
              <a:ext uri="{FF2B5EF4-FFF2-40B4-BE49-F238E27FC236}">
                <a16:creationId xmlns:a16="http://schemas.microsoft.com/office/drawing/2014/main" id="{C7AF4702-6294-B35A-9E85-A485E10D162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26627" name="Date Placeholder 2">
            <a:extLst>
              <a:ext uri="{FF2B5EF4-FFF2-40B4-BE49-F238E27FC236}">
                <a16:creationId xmlns:a16="http://schemas.microsoft.com/office/drawing/2014/main" id="{7A565AE0-5273-D284-266B-5D4F03A40FA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en-US"/>
              <a:t>1.7.2013</a:t>
            </a:r>
          </a:p>
        </p:txBody>
      </p:sp>
      <p:sp>
        <p:nvSpPr>
          <p:cNvPr id="26628" name="Slide Image Placeholder 3">
            <a:extLst>
              <a:ext uri="{FF2B5EF4-FFF2-40B4-BE49-F238E27FC236}">
                <a16:creationId xmlns:a16="http://schemas.microsoft.com/office/drawing/2014/main" id="{E2F05F81-8DEF-0797-E22D-A63C251DCF5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290763" y="512763"/>
            <a:ext cx="4562475" cy="2566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Notes Placeholder 4">
            <a:extLst>
              <a:ext uri="{FF2B5EF4-FFF2-40B4-BE49-F238E27FC236}">
                <a16:creationId xmlns:a16="http://schemas.microsoft.com/office/drawing/2014/main" id="{9E953A7C-6B5C-610E-0898-1B2FB0EB043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1200"/>
            <a:ext cx="7315200" cy="3081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6630" name="Footer Placeholder 5">
            <a:extLst>
              <a:ext uri="{FF2B5EF4-FFF2-40B4-BE49-F238E27FC236}">
                <a16:creationId xmlns:a16="http://schemas.microsoft.com/office/drawing/2014/main" id="{66DDBBB4-B790-EE1A-4452-6E55AE58A58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02400"/>
            <a:ext cx="3962400" cy="341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26631" name="Slide Number Placeholder 6">
            <a:extLst>
              <a:ext uri="{FF2B5EF4-FFF2-40B4-BE49-F238E27FC236}">
                <a16:creationId xmlns:a16="http://schemas.microsoft.com/office/drawing/2014/main" id="{F4EE4A0C-4EAF-4AE5-0CCE-A11327F58D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02400"/>
            <a:ext cx="3962400" cy="341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altLang="en-US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816E9C-13F5-F2D6-9D54-FB3DC487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59964-FBA6-4EB5-BD87-3F6AA53D5320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F432A-7DB3-A74A-6110-D2A4F3B9E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35601-6D49-2CCB-7AEE-15A643E04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C9287-A2C3-4D6D-9569-15573A7CFA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03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CFE9A-CE43-50CF-CBCF-D1D7A09D1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D8224-C9DD-4CE1-97A5-63F03FE88CE8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DAD10-F44A-A05E-B0D1-8EA4ABAE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BCF6-EB3B-7908-97BF-90E67D415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1524-0475-40D6-8A46-D278191021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4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BE4E2-4D43-9C23-3C08-FC3906E73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BEE36-65A4-422D-BB37-2D51C6E7C228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24D79-5ED6-6ED6-EE83-32EBA945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B0A74-3E2F-77CA-B5D7-B2AB86B37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C9F16-763A-4521-9F3C-2E9A23C714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452AC-6A5E-DD57-086F-C11BBBB79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CC470-9CCB-4CB6-8AF4-1663D1D92D3D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3FFA0-7AF0-EDC1-5880-1F27B8BB1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846A4-E184-5373-968C-D9A61860B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46C90-CFE3-4F15-9AA9-E538C34F4B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0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DABD1-309D-D823-86F9-88A99C0B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D8468-229A-48DF-825A-1B5B13DE8FF6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409E1-E0F4-8467-8444-70186B7C5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460F4-F959-07CC-D7D0-4020C37F2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02214-9342-4374-AF24-9848C2FD90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7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84F7A-4FD8-36CF-0646-C6EE981F1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3D242-1915-4E9D-A1FA-DAB2A467A056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12B98-8E98-C00C-0538-8A0C72AEB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C0AB12-F5B9-AF37-F79E-7B12715C7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AF2B3-AEEE-49E4-94B8-057E0FEF7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76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70B984-B8CF-7A4D-79F8-B5C510E67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6AD36-8EF3-4697-9AA0-2047DC56C06C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B9D02A-1F42-10FB-B6D3-06D8CD408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A96C1-424A-E2F1-176B-80C30372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38477-DDFB-47A9-BA86-D4CB553517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38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3068B1-CC10-DAB2-FDF7-5CEDD3BB7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90CAF-0DFC-4AF1-B76C-6BE5E63DA64F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AA9A4B-B345-A806-25DD-53BFA2F5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A43B6-F85F-4FDC-90E0-D0761943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D3F82-9659-4C82-8BA3-30825064E2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39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5242D1-C169-667F-ADDC-A3A0C8F01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80107-C3B4-48C1-83C5-A93C6739260F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99D3EE-78AE-0855-ECD2-29C1E80B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F4642-C979-28B5-0D64-252796E2E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DE74B-8A4E-41CF-9B61-66508D693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1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7DE38-A6C5-9624-5AC5-D50392943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38392-B787-4C60-91CC-1E46E063309E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AA1C2-72BD-CE07-20FD-28B9D53C3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7DC273-6CD3-F76C-2D8F-031D330E0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A0F2B-7C0B-4A2C-8061-306F5A8B2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4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137E9-AA01-1513-4FC3-6A85889EF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70EAF-668E-4AF7-AFAB-1A148A567C31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EA15ED-6081-854A-3EFC-22997E6B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515F1A-2D83-9358-EE00-F47F3E15E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74E25-1211-4C7A-9F93-DC0E66CF88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66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B427C08-08F4-1C5A-21C2-CA006B2E83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78C5B88-176B-577A-4EE3-D7085F979E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F1EA0-ACB1-4EDE-8C29-78A9CCC83C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F60647-B3D6-4731-B6F6-B3469A7F5E51}" type="datetimeFigureOut">
              <a:rPr lang="en-US"/>
              <a:pPr>
                <a:defRPr/>
              </a:pPr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48220-4968-BAC7-32CC-C3E29B53CC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77A14-2D89-6FEA-6A76-DFE8200E8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3C8106-ACD3-435B-84F3-78D89691F5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2.png"/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1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2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2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hyperlink" Target="https://nppes.cms.hhs.gov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2.png"/><Relationship Id="rId4" Type="http://schemas.openxmlformats.org/officeDocument/2006/relationships/hyperlink" Target="https://nppes.cms.hhs.gov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tYcxrHiwyDo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360A7D8E-16D0-33C5-5CF8-2CEB42337C40}"/>
              </a:ext>
            </a:extLst>
          </p:cNvPr>
          <p:cNvGrpSpPr>
            <a:grpSpLocks/>
          </p:cNvGrpSpPr>
          <p:nvPr/>
        </p:nvGrpSpPr>
        <p:grpSpPr bwMode="auto">
          <a:xfrm>
            <a:off x="0" y="-17463"/>
            <a:ext cx="12199938" cy="3125788"/>
            <a:chOff x="0" y="0"/>
            <a:chExt cx="24380151" cy="6247411"/>
          </a:xfrm>
        </p:grpSpPr>
        <p:sp>
          <p:nvSpPr>
            <p:cNvPr id="14343" name="Freeform 3">
              <a:extLst>
                <a:ext uri="{FF2B5EF4-FFF2-40B4-BE49-F238E27FC236}">
                  <a16:creationId xmlns:a16="http://schemas.microsoft.com/office/drawing/2014/main" id="{5FC271D5-B7F6-DC8B-FFC7-9004A7EC0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4380189" cy="6247384"/>
            </a:xfrm>
            <a:custGeom>
              <a:avLst/>
              <a:gdLst>
                <a:gd name="T0" fmla="*/ 0 w 24380189"/>
                <a:gd name="T1" fmla="*/ 0 h 6247384"/>
                <a:gd name="T2" fmla="*/ 24380189 w 24380189"/>
                <a:gd name="T3" fmla="*/ 0 h 6247384"/>
                <a:gd name="T4" fmla="*/ 24380189 w 24380189"/>
                <a:gd name="T5" fmla="*/ 6247384 h 6247384"/>
                <a:gd name="T6" fmla="*/ 0 w 24380189"/>
                <a:gd name="T7" fmla="*/ 6247384 h 6247384"/>
                <a:gd name="T8" fmla="*/ 0 w 24380189"/>
                <a:gd name="T9" fmla="*/ 0 h 6247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80189" h="6247384">
                  <a:moveTo>
                    <a:pt x="0" y="0"/>
                  </a:moveTo>
                  <a:lnTo>
                    <a:pt x="24380189" y="0"/>
                  </a:lnTo>
                  <a:lnTo>
                    <a:pt x="24380189" y="6247384"/>
                  </a:lnTo>
                  <a:lnTo>
                    <a:pt x="0" y="6247384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39" name="AutoShape 4">
            <a:extLst>
              <a:ext uri="{FF2B5EF4-FFF2-40B4-BE49-F238E27FC236}">
                <a16:creationId xmlns:a16="http://schemas.microsoft.com/office/drawing/2014/main" id="{DFC6D472-88AB-08BD-EF96-C525E53E75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3125788"/>
            <a:ext cx="12192000" cy="0"/>
          </a:xfrm>
          <a:prstGeom prst="line">
            <a:avLst/>
          </a:prstGeom>
          <a:noFill/>
          <a:ln w="66675" cap="rnd">
            <a:solidFill>
              <a:srgbClr val="FFFFFF"/>
            </a:solidFill>
            <a:prstDash val="sys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096A975-47E9-EE50-1145-BA5A4E2C0533}"/>
              </a:ext>
            </a:extLst>
          </p:cNvPr>
          <p:cNvSpPr txBox="1"/>
          <p:nvPr/>
        </p:nvSpPr>
        <p:spPr>
          <a:xfrm>
            <a:off x="1524000" y="1482725"/>
            <a:ext cx="9367838" cy="1003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4104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667" b="1">
                <a:solidFill>
                  <a:srgbClr val="FFFFFF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Welcome!</a:t>
            </a:r>
          </a:p>
          <a:p>
            <a:pPr algn="ctr" eaLnBrk="1" fontAlgn="auto" hangingPunct="1">
              <a:lnSpc>
                <a:spcPts val="4104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130" b="1">
              <a:solidFill>
                <a:srgbClr val="FFFFFF"/>
              </a:solidFill>
              <a:latin typeface="Proxima Nova Heavy"/>
              <a:ea typeface="Proxima Nova Heavy"/>
              <a:cs typeface="Proxima Nova Heavy"/>
              <a:sym typeface="Proxima Nova Heavy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9F141D4D-B6A7-75ED-29CE-C2BFEA40DF95}"/>
              </a:ext>
            </a:extLst>
          </p:cNvPr>
          <p:cNvSpPr/>
          <p:nvPr/>
        </p:nvSpPr>
        <p:spPr>
          <a:xfrm>
            <a:off x="4259263" y="3732213"/>
            <a:ext cx="4098925" cy="1573212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+mn-lt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BD2E8DA3-568D-1BA8-4429-34E42EBFE52A}"/>
              </a:ext>
            </a:extLst>
          </p:cNvPr>
          <p:cNvSpPr txBox="1"/>
          <p:nvPr/>
        </p:nvSpPr>
        <p:spPr>
          <a:xfrm>
            <a:off x="4364038" y="5570538"/>
            <a:ext cx="3687762" cy="3397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10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We will begin shortly.</a:t>
            </a:r>
            <a:endParaRPr lang="en-US" sz="2133" b="1" dirty="0">
              <a:solidFill>
                <a:schemeClr val="bg1"/>
              </a:solidFill>
              <a:latin typeface="Proxima Nova Heavy"/>
              <a:ea typeface="Proxima Nova Heavy"/>
              <a:cs typeface="Proxima Nova Heav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2868591-4E98-07FE-4943-8CFEA990E440}"/>
              </a:ext>
            </a:extLst>
          </p:cNvPr>
          <p:cNvSpPr/>
          <p:nvPr/>
        </p:nvSpPr>
        <p:spPr>
          <a:xfrm rot="10047645">
            <a:off x="-85172" y="-792969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9"/>
                </a:lnTo>
                <a:lnTo>
                  <a:pt x="0" y="67605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96A09EF-D744-F0B7-AF2A-2D3610FA7434}"/>
              </a:ext>
            </a:extLst>
          </p:cNvPr>
          <p:cNvSpPr/>
          <p:nvPr/>
        </p:nvSpPr>
        <p:spPr>
          <a:xfrm>
            <a:off x="1" y="6735675"/>
            <a:ext cx="12189975" cy="127581"/>
          </a:xfrm>
          <a:custGeom>
            <a:avLst/>
            <a:gdLst/>
            <a:ahLst/>
            <a:cxnLst/>
            <a:rect l="l" t="t" r="r" b="b"/>
            <a:pathLst>
              <a:path w="18284963" h="191371">
                <a:moveTo>
                  <a:pt x="0" y="0"/>
                </a:moveTo>
                <a:lnTo>
                  <a:pt x="18284963" y="0"/>
                </a:lnTo>
                <a:lnTo>
                  <a:pt x="18284963" y="191371"/>
                </a:lnTo>
                <a:lnTo>
                  <a:pt x="0" y="191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36" r="-236"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8D143E4-18F3-4851-F409-58D0A752806F}"/>
              </a:ext>
            </a:extLst>
          </p:cNvPr>
          <p:cNvSpPr/>
          <p:nvPr/>
        </p:nvSpPr>
        <p:spPr>
          <a:xfrm rot="-7122809" flipH="1">
            <a:off x="4565437" y="2783186"/>
            <a:ext cx="1845822" cy="708334"/>
          </a:xfrm>
          <a:custGeom>
            <a:avLst/>
            <a:gdLst/>
            <a:ahLst/>
            <a:cxnLst/>
            <a:rect l="l" t="t" r="r" b="b"/>
            <a:pathLst>
              <a:path w="2768733" h="1062501">
                <a:moveTo>
                  <a:pt x="2768733" y="0"/>
                </a:moveTo>
                <a:lnTo>
                  <a:pt x="0" y="0"/>
                </a:lnTo>
                <a:lnTo>
                  <a:pt x="0" y="1062501"/>
                </a:lnTo>
                <a:lnTo>
                  <a:pt x="2768733" y="1062501"/>
                </a:lnTo>
                <a:lnTo>
                  <a:pt x="276873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7C4CC43-5F46-1EC8-07FA-786AB4FB78D3}"/>
              </a:ext>
            </a:extLst>
          </p:cNvPr>
          <p:cNvSpPr/>
          <p:nvPr/>
        </p:nvSpPr>
        <p:spPr>
          <a:xfrm rot="1153904" flipH="1">
            <a:off x="3130242" y="2810056"/>
            <a:ext cx="2234189" cy="857370"/>
          </a:xfrm>
          <a:custGeom>
            <a:avLst/>
            <a:gdLst/>
            <a:ahLst/>
            <a:cxnLst/>
            <a:rect l="l" t="t" r="r" b="b"/>
            <a:pathLst>
              <a:path w="3351284" h="1286055">
                <a:moveTo>
                  <a:pt x="3351284" y="0"/>
                </a:moveTo>
                <a:lnTo>
                  <a:pt x="0" y="0"/>
                </a:lnTo>
                <a:lnTo>
                  <a:pt x="0" y="1286055"/>
                </a:lnTo>
                <a:lnTo>
                  <a:pt x="3351284" y="1286055"/>
                </a:lnTo>
                <a:lnTo>
                  <a:pt x="335128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7CC511A-F2A9-C5CE-77A3-3E5B6097CD7D}"/>
              </a:ext>
            </a:extLst>
          </p:cNvPr>
          <p:cNvSpPr/>
          <p:nvPr/>
        </p:nvSpPr>
        <p:spPr>
          <a:xfrm rot="-10626187" flipH="1">
            <a:off x="7581220" y="5095690"/>
            <a:ext cx="2605727" cy="999947"/>
          </a:xfrm>
          <a:custGeom>
            <a:avLst/>
            <a:gdLst/>
            <a:ahLst/>
            <a:cxnLst/>
            <a:rect l="l" t="t" r="r" b="b"/>
            <a:pathLst>
              <a:path w="3908590" h="1499921">
                <a:moveTo>
                  <a:pt x="3908589" y="0"/>
                </a:moveTo>
                <a:lnTo>
                  <a:pt x="0" y="0"/>
                </a:lnTo>
                <a:lnTo>
                  <a:pt x="0" y="1499922"/>
                </a:lnTo>
                <a:lnTo>
                  <a:pt x="3908589" y="1499922"/>
                </a:lnTo>
                <a:lnTo>
                  <a:pt x="3908589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grpSp>
        <p:nvGrpSpPr>
          <p:cNvPr id="24593" name="Group 7">
            <a:extLst>
              <a:ext uri="{FF2B5EF4-FFF2-40B4-BE49-F238E27FC236}">
                <a16:creationId xmlns:a16="http://schemas.microsoft.com/office/drawing/2014/main" id="{439AA511-3DBA-C84A-F9BD-4DE7640332C2}"/>
              </a:ext>
            </a:extLst>
          </p:cNvPr>
          <p:cNvGrpSpPr>
            <a:grpSpLocks/>
          </p:cNvGrpSpPr>
          <p:nvPr/>
        </p:nvGrpSpPr>
        <p:grpSpPr bwMode="auto">
          <a:xfrm>
            <a:off x="8016875" y="2960688"/>
            <a:ext cx="688975" cy="635000"/>
            <a:chOff x="0" y="0"/>
            <a:chExt cx="272004" cy="250281"/>
          </a:xfrm>
        </p:grpSpPr>
        <p:sp>
          <p:nvSpPr>
            <p:cNvPr id="24647" name="Freeform 8">
              <a:extLst>
                <a:ext uri="{FF2B5EF4-FFF2-40B4-BE49-F238E27FC236}">
                  <a16:creationId xmlns:a16="http://schemas.microsoft.com/office/drawing/2014/main" id="{B5BB27C8-5EF5-B155-241C-658C843C4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72004" cy="250281"/>
            </a:xfrm>
            <a:custGeom>
              <a:avLst/>
              <a:gdLst>
                <a:gd name="T0" fmla="*/ 125140 w 272004"/>
                <a:gd name="T1" fmla="*/ 0 h 250281"/>
                <a:gd name="T2" fmla="*/ 146863 w 272004"/>
                <a:gd name="T3" fmla="*/ 0 h 250281"/>
                <a:gd name="T4" fmla="*/ 235351 w 272004"/>
                <a:gd name="T5" fmla="*/ 36653 h 250281"/>
                <a:gd name="T6" fmla="*/ 272004 w 272004"/>
                <a:gd name="T7" fmla="*/ 125140 h 250281"/>
                <a:gd name="T8" fmla="*/ 272004 w 272004"/>
                <a:gd name="T9" fmla="*/ 125140 h 250281"/>
                <a:gd name="T10" fmla="*/ 146863 w 272004"/>
                <a:gd name="T11" fmla="*/ 250281 h 250281"/>
                <a:gd name="T12" fmla="*/ 125140 w 272004"/>
                <a:gd name="T13" fmla="*/ 250281 h 250281"/>
                <a:gd name="T14" fmla="*/ 0 w 272004"/>
                <a:gd name="T15" fmla="*/ 125140 h 250281"/>
                <a:gd name="T16" fmla="*/ 0 w 272004"/>
                <a:gd name="T17" fmla="*/ 125140 h 250281"/>
                <a:gd name="T18" fmla="*/ 125140 w 272004"/>
                <a:gd name="T19" fmla="*/ 0 h 250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2004" h="250281">
                  <a:moveTo>
                    <a:pt x="125140" y="0"/>
                  </a:moveTo>
                  <a:lnTo>
                    <a:pt x="146863" y="0"/>
                  </a:lnTo>
                  <a:cubicBezTo>
                    <a:pt x="180053" y="0"/>
                    <a:pt x="211883" y="13184"/>
                    <a:pt x="235351" y="36653"/>
                  </a:cubicBezTo>
                  <a:cubicBezTo>
                    <a:pt x="258819" y="60121"/>
                    <a:pt x="272004" y="91951"/>
                    <a:pt x="272004" y="125140"/>
                  </a:cubicBezTo>
                  <a:cubicBezTo>
                    <a:pt x="272004" y="194253"/>
                    <a:pt x="215976" y="250281"/>
                    <a:pt x="146863" y="250281"/>
                  </a:cubicBezTo>
                  <a:lnTo>
                    <a:pt x="125140" y="250281"/>
                  </a:lnTo>
                  <a:cubicBezTo>
                    <a:pt x="56027" y="250281"/>
                    <a:pt x="0" y="194253"/>
                    <a:pt x="0" y="125140"/>
                  </a:cubicBezTo>
                  <a:cubicBezTo>
                    <a:pt x="0" y="56027"/>
                    <a:pt x="56027" y="0"/>
                    <a:pt x="12514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875" cap="rnd">
              <a:solidFill>
                <a:srgbClr val="FCC703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48" name="TextBox 9">
              <a:extLst>
                <a:ext uri="{FF2B5EF4-FFF2-40B4-BE49-F238E27FC236}">
                  <a16:creationId xmlns:a16="http://schemas.microsoft.com/office/drawing/2014/main" id="{710D4B2E-48C3-D9C5-1584-5771D263D9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272004" cy="250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2013"/>
                </a:lnSpc>
              </a:pPr>
              <a:endParaRPr lang="en-US" altLang="en-US" sz="120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D2A71567-9F95-5BF5-0CE6-A6F116D68FEA}"/>
              </a:ext>
            </a:extLst>
          </p:cNvPr>
          <p:cNvSpPr/>
          <p:nvPr/>
        </p:nvSpPr>
        <p:spPr>
          <a:xfrm rot="-2219500" flipH="1">
            <a:off x="7870300" y="3641604"/>
            <a:ext cx="2681195" cy="1028909"/>
          </a:xfrm>
          <a:custGeom>
            <a:avLst/>
            <a:gdLst/>
            <a:ahLst/>
            <a:cxnLst/>
            <a:rect l="l" t="t" r="r" b="b"/>
            <a:pathLst>
              <a:path w="4021793" h="1543363">
                <a:moveTo>
                  <a:pt x="4021794" y="0"/>
                </a:moveTo>
                <a:lnTo>
                  <a:pt x="0" y="0"/>
                </a:lnTo>
                <a:lnTo>
                  <a:pt x="0" y="1543363"/>
                </a:lnTo>
                <a:lnTo>
                  <a:pt x="4021794" y="1543363"/>
                </a:lnTo>
                <a:lnTo>
                  <a:pt x="402179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16EA6DFF-B709-8545-B16D-01098DCF7C7A}"/>
              </a:ext>
            </a:extLst>
          </p:cNvPr>
          <p:cNvSpPr/>
          <p:nvPr/>
        </p:nvSpPr>
        <p:spPr>
          <a:xfrm>
            <a:off x="6613460" y="1884680"/>
            <a:ext cx="2085173" cy="1501325"/>
          </a:xfrm>
          <a:custGeom>
            <a:avLst/>
            <a:gdLst/>
            <a:ahLst/>
            <a:cxnLst/>
            <a:rect l="l" t="t" r="r" b="b"/>
            <a:pathLst>
              <a:path w="3127760" h="2251987">
                <a:moveTo>
                  <a:pt x="0" y="0"/>
                </a:moveTo>
                <a:lnTo>
                  <a:pt x="3127761" y="0"/>
                </a:lnTo>
                <a:lnTo>
                  <a:pt x="3127761" y="2251988"/>
                </a:lnTo>
                <a:lnTo>
                  <a:pt x="0" y="22519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A0351BD4-E586-C461-E8D8-F8982E7AA3EF}"/>
              </a:ext>
            </a:extLst>
          </p:cNvPr>
          <p:cNvSpPr>
            <a:spLocks/>
          </p:cNvSpPr>
          <p:nvPr/>
        </p:nvSpPr>
        <p:spPr bwMode="auto">
          <a:xfrm>
            <a:off x="4446588" y="3306763"/>
            <a:ext cx="3914775" cy="3303587"/>
          </a:xfrm>
          <a:custGeom>
            <a:avLst/>
            <a:gdLst>
              <a:gd name="T0" fmla="*/ 0 w 5872639"/>
              <a:gd name="T1" fmla="*/ 0 h 4955039"/>
              <a:gd name="T2" fmla="*/ 5872638 w 5872639"/>
              <a:gd name="T3" fmla="*/ 0 h 4955039"/>
              <a:gd name="T4" fmla="*/ 5872638 w 5872639"/>
              <a:gd name="T5" fmla="*/ 4955039 h 4955039"/>
              <a:gd name="T6" fmla="*/ 0 w 5872639"/>
              <a:gd name="T7" fmla="*/ 4955039 h 4955039"/>
              <a:gd name="T8" fmla="*/ 0 w 5872639"/>
              <a:gd name="T9" fmla="*/ 0 h 49550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72639" h="4955039">
                <a:moveTo>
                  <a:pt x="0" y="0"/>
                </a:moveTo>
                <a:lnTo>
                  <a:pt x="5872638" y="0"/>
                </a:lnTo>
                <a:lnTo>
                  <a:pt x="5872638" y="4955039"/>
                </a:lnTo>
                <a:lnTo>
                  <a:pt x="0" y="495503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C3D83D3A-23AF-4A38-591E-F8F5E5FA17E3}"/>
              </a:ext>
            </a:extLst>
          </p:cNvPr>
          <p:cNvSpPr/>
          <p:nvPr/>
        </p:nvSpPr>
        <p:spPr>
          <a:xfrm>
            <a:off x="4572000" y="3429000"/>
            <a:ext cx="3695450" cy="2113472"/>
          </a:xfrm>
          <a:custGeom>
            <a:avLst/>
            <a:gdLst/>
            <a:ahLst/>
            <a:cxnLst/>
            <a:rect l="l" t="t" r="r" b="b"/>
            <a:pathLst>
              <a:path w="5543175" h="3170208">
                <a:moveTo>
                  <a:pt x="0" y="0"/>
                </a:moveTo>
                <a:lnTo>
                  <a:pt x="5543175" y="0"/>
                </a:lnTo>
                <a:lnTo>
                  <a:pt x="5543175" y="3170208"/>
                </a:lnTo>
                <a:lnTo>
                  <a:pt x="0" y="3170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6078" t="-15462" r="-21021" b="-34038"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30462705-C609-D3A4-D5DF-D8DC755A22FE}"/>
              </a:ext>
            </a:extLst>
          </p:cNvPr>
          <p:cNvSpPr>
            <a:spLocks/>
          </p:cNvSpPr>
          <p:nvPr/>
        </p:nvSpPr>
        <p:spPr bwMode="auto">
          <a:xfrm>
            <a:off x="4395788" y="1292225"/>
            <a:ext cx="2189162" cy="1419225"/>
          </a:xfrm>
          <a:custGeom>
            <a:avLst/>
            <a:gdLst>
              <a:gd name="T0" fmla="*/ 0 w 3284987"/>
              <a:gd name="T1" fmla="*/ 0 h 2127029"/>
              <a:gd name="T2" fmla="*/ 3284987 w 3284987"/>
              <a:gd name="T3" fmla="*/ 0 h 2127029"/>
              <a:gd name="T4" fmla="*/ 3284987 w 3284987"/>
              <a:gd name="T5" fmla="*/ 2127029 h 2127029"/>
              <a:gd name="T6" fmla="*/ 0 w 3284987"/>
              <a:gd name="T7" fmla="*/ 2127029 h 2127029"/>
              <a:gd name="T8" fmla="*/ 0 w 3284987"/>
              <a:gd name="T9" fmla="*/ 0 h 2127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84987" h="2127029">
                <a:moveTo>
                  <a:pt x="0" y="0"/>
                </a:moveTo>
                <a:lnTo>
                  <a:pt x="3284987" y="0"/>
                </a:lnTo>
                <a:lnTo>
                  <a:pt x="3284987" y="2127029"/>
                </a:lnTo>
                <a:lnTo>
                  <a:pt x="0" y="212702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C944DA6B-07DC-826B-53D3-B400BE04CD5F}"/>
              </a:ext>
            </a:extLst>
          </p:cNvPr>
          <p:cNvSpPr>
            <a:spLocks/>
          </p:cNvSpPr>
          <p:nvPr/>
        </p:nvSpPr>
        <p:spPr bwMode="auto">
          <a:xfrm>
            <a:off x="2370138" y="1801813"/>
            <a:ext cx="676275" cy="1216025"/>
          </a:xfrm>
          <a:custGeom>
            <a:avLst/>
            <a:gdLst>
              <a:gd name="T0" fmla="*/ 0 w 1015165"/>
              <a:gd name="T1" fmla="*/ 0 h 1825015"/>
              <a:gd name="T2" fmla="*/ 1015165 w 1015165"/>
              <a:gd name="T3" fmla="*/ 0 h 1825015"/>
              <a:gd name="T4" fmla="*/ 1015165 w 1015165"/>
              <a:gd name="T5" fmla="*/ 1825016 h 1825015"/>
              <a:gd name="T6" fmla="*/ 0 w 1015165"/>
              <a:gd name="T7" fmla="*/ 1825016 h 1825015"/>
              <a:gd name="T8" fmla="*/ 0 w 1015165"/>
              <a:gd name="T9" fmla="*/ 0 h 1825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5165" h="1825015">
                <a:moveTo>
                  <a:pt x="0" y="0"/>
                </a:moveTo>
                <a:lnTo>
                  <a:pt x="1015165" y="0"/>
                </a:lnTo>
                <a:lnTo>
                  <a:pt x="1015165" y="1825016"/>
                </a:lnTo>
                <a:lnTo>
                  <a:pt x="0" y="182501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1A60D547-88A1-7701-0DCB-B0F74ED11D54}"/>
              </a:ext>
            </a:extLst>
          </p:cNvPr>
          <p:cNvSpPr/>
          <p:nvPr/>
        </p:nvSpPr>
        <p:spPr>
          <a:xfrm>
            <a:off x="2944355" y="1909942"/>
            <a:ext cx="987535" cy="1026010"/>
          </a:xfrm>
          <a:custGeom>
            <a:avLst/>
            <a:gdLst/>
            <a:ahLst/>
            <a:cxnLst/>
            <a:rect l="l" t="t" r="r" b="b"/>
            <a:pathLst>
              <a:path w="1481302" h="1539015">
                <a:moveTo>
                  <a:pt x="0" y="0"/>
                </a:moveTo>
                <a:lnTo>
                  <a:pt x="1481302" y="0"/>
                </a:lnTo>
                <a:lnTo>
                  <a:pt x="1481302" y="1539016"/>
                </a:lnTo>
                <a:lnTo>
                  <a:pt x="0" y="153901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ED880FCA-A25C-721C-4ADE-A9F88C3B0742}"/>
              </a:ext>
            </a:extLst>
          </p:cNvPr>
          <p:cNvSpPr>
            <a:spLocks/>
          </p:cNvSpPr>
          <p:nvPr/>
        </p:nvSpPr>
        <p:spPr bwMode="auto">
          <a:xfrm>
            <a:off x="9652000" y="5080000"/>
            <a:ext cx="1668463" cy="1536700"/>
          </a:xfrm>
          <a:custGeom>
            <a:avLst/>
            <a:gdLst>
              <a:gd name="T0" fmla="*/ 0 w 2502350"/>
              <a:gd name="T1" fmla="*/ 0 h 2305290"/>
              <a:gd name="T2" fmla="*/ 2502350 w 2502350"/>
              <a:gd name="T3" fmla="*/ 0 h 2305290"/>
              <a:gd name="T4" fmla="*/ 2502350 w 2502350"/>
              <a:gd name="T5" fmla="*/ 2305290 h 2305290"/>
              <a:gd name="T6" fmla="*/ 0 w 2502350"/>
              <a:gd name="T7" fmla="*/ 2305290 h 2305290"/>
              <a:gd name="T8" fmla="*/ 0 w 2502350"/>
              <a:gd name="T9" fmla="*/ 0 h 2305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02350" h="2305290">
                <a:moveTo>
                  <a:pt x="0" y="0"/>
                </a:moveTo>
                <a:lnTo>
                  <a:pt x="2502350" y="0"/>
                </a:lnTo>
                <a:lnTo>
                  <a:pt x="2502350" y="2305290"/>
                </a:lnTo>
                <a:lnTo>
                  <a:pt x="0" y="230529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11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16CE43C9-98DB-FD4D-2B19-8BCAAACAFC66}"/>
              </a:ext>
            </a:extLst>
          </p:cNvPr>
          <p:cNvSpPr>
            <a:spLocks/>
          </p:cNvSpPr>
          <p:nvPr/>
        </p:nvSpPr>
        <p:spPr bwMode="auto">
          <a:xfrm>
            <a:off x="7902575" y="1106488"/>
            <a:ext cx="1592263" cy="1831975"/>
          </a:xfrm>
          <a:custGeom>
            <a:avLst/>
            <a:gdLst>
              <a:gd name="T0" fmla="*/ 0 w 2386381"/>
              <a:gd name="T1" fmla="*/ 0 h 2746913"/>
              <a:gd name="T2" fmla="*/ 2386381 w 2386381"/>
              <a:gd name="T3" fmla="*/ 0 h 2746913"/>
              <a:gd name="T4" fmla="*/ 2386381 w 2386381"/>
              <a:gd name="T5" fmla="*/ 2746914 h 2746913"/>
              <a:gd name="T6" fmla="*/ 0 w 2386381"/>
              <a:gd name="T7" fmla="*/ 2746914 h 2746913"/>
              <a:gd name="T8" fmla="*/ 0 w 2386381"/>
              <a:gd name="T9" fmla="*/ 0 h 2746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86381" h="2746913">
                <a:moveTo>
                  <a:pt x="0" y="0"/>
                </a:moveTo>
                <a:lnTo>
                  <a:pt x="2386381" y="0"/>
                </a:lnTo>
                <a:lnTo>
                  <a:pt x="2386381" y="2746914"/>
                </a:lnTo>
                <a:lnTo>
                  <a:pt x="0" y="274691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1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1" name="Group 21">
            <a:extLst>
              <a:ext uri="{FF2B5EF4-FFF2-40B4-BE49-F238E27FC236}">
                <a16:creationId xmlns:a16="http://schemas.microsoft.com/office/drawing/2014/main" id="{D5049A69-FD87-9466-DD20-C1C66FA20BB2}"/>
              </a:ext>
            </a:extLst>
          </p:cNvPr>
          <p:cNvGrpSpPr>
            <a:grpSpLocks/>
          </p:cNvGrpSpPr>
          <p:nvPr/>
        </p:nvGrpSpPr>
        <p:grpSpPr bwMode="auto">
          <a:xfrm>
            <a:off x="7831138" y="1211263"/>
            <a:ext cx="1173162" cy="411162"/>
            <a:chOff x="0" y="0"/>
            <a:chExt cx="526417" cy="184587"/>
          </a:xfrm>
        </p:grpSpPr>
        <p:sp>
          <p:nvSpPr>
            <p:cNvPr id="24645" name="Freeform 22">
              <a:extLst>
                <a:ext uri="{FF2B5EF4-FFF2-40B4-BE49-F238E27FC236}">
                  <a16:creationId xmlns:a16="http://schemas.microsoft.com/office/drawing/2014/main" id="{3C8ACE5D-2CC7-B994-6E4D-B1D903A27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526417" cy="184587"/>
            </a:xfrm>
            <a:custGeom>
              <a:avLst/>
              <a:gdLst>
                <a:gd name="T0" fmla="*/ 92294 w 526417"/>
                <a:gd name="T1" fmla="*/ 0 h 184587"/>
                <a:gd name="T2" fmla="*/ 434123 w 526417"/>
                <a:gd name="T3" fmla="*/ 0 h 184587"/>
                <a:gd name="T4" fmla="*/ 499385 w 526417"/>
                <a:gd name="T5" fmla="*/ 27032 h 184587"/>
                <a:gd name="T6" fmla="*/ 526417 w 526417"/>
                <a:gd name="T7" fmla="*/ 92294 h 184587"/>
                <a:gd name="T8" fmla="*/ 526417 w 526417"/>
                <a:gd name="T9" fmla="*/ 92294 h 184587"/>
                <a:gd name="T10" fmla="*/ 499385 w 526417"/>
                <a:gd name="T11" fmla="*/ 157555 h 184587"/>
                <a:gd name="T12" fmla="*/ 434123 w 526417"/>
                <a:gd name="T13" fmla="*/ 184587 h 184587"/>
                <a:gd name="T14" fmla="*/ 92294 w 526417"/>
                <a:gd name="T15" fmla="*/ 184587 h 184587"/>
                <a:gd name="T16" fmla="*/ 27032 w 526417"/>
                <a:gd name="T17" fmla="*/ 157555 h 184587"/>
                <a:gd name="T18" fmla="*/ 0 w 526417"/>
                <a:gd name="T19" fmla="*/ 92294 h 184587"/>
                <a:gd name="T20" fmla="*/ 0 w 526417"/>
                <a:gd name="T21" fmla="*/ 92294 h 184587"/>
                <a:gd name="T22" fmla="*/ 27032 w 526417"/>
                <a:gd name="T23" fmla="*/ 27032 h 184587"/>
                <a:gd name="T24" fmla="*/ 92294 w 526417"/>
                <a:gd name="T25" fmla="*/ 0 h 184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6417" h="184587">
                  <a:moveTo>
                    <a:pt x="92294" y="0"/>
                  </a:moveTo>
                  <a:lnTo>
                    <a:pt x="434123" y="0"/>
                  </a:lnTo>
                  <a:cubicBezTo>
                    <a:pt x="458601" y="0"/>
                    <a:pt x="482076" y="9724"/>
                    <a:pt x="499385" y="27032"/>
                  </a:cubicBezTo>
                  <a:cubicBezTo>
                    <a:pt x="516693" y="44341"/>
                    <a:pt x="526417" y="67816"/>
                    <a:pt x="526417" y="92294"/>
                  </a:cubicBezTo>
                  <a:cubicBezTo>
                    <a:pt x="526417" y="116772"/>
                    <a:pt x="516693" y="140247"/>
                    <a:pt x="499385" y="157555"/>
                  </a:cubicBezTo>
                  <a:cubicBezTo>
                    <a:pt x="482076" y="174864"/>
                    <a:pt x="458601" y="184587"/>
                    <a:pt x="434123" y="184587"/>
                  </a:cubicBezTo>
                  <a:lnTo>
                    <a:pt x="92294" y="184587"/>
                  </a:lnTo>
                  <a:cubicBezTo>
                    <a:pt x="67816" y="184587"/>
                    <a:pt x="44341" y="174864"/>
                    <a:pt x="27032" y="157555"/>
                  </a:cubicBezTo>
                  <a:cubicBezTo>
                    <a:pt x="9724" y="140247"/>
                    <a:pt x="0" y="116772"/>
                    <a:pt x="0" y="92294"/>
                  </a:cubicBezTo>
                  <a:cubicBezTo>
                    <a:pt x="0" y="67816"/>
                    <a:pt x="9724" y="44341"/>
                    <a:pt x="27032" y="27032"/>
                  </a:cubicBezTo>
                  <a:cubicBezTo>
                    <a:pt x="44341" y="9724"/>
                    <a:pt x="67816" y="0"/>
                    <a:pt x="92294" y="0"/>
                  </a:cubicBezTo>
                  <a:close/>
                </a:path>
              </a:pathLst>
            </a:custGeom>
            <a:solidFill>
              <a:srgbClr val="FF57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6" name="TextBox 23">
              <a:extLst>
                <a:ext uri="{FF2B5EF4-FFF2-40B4-BE49-F238E27FC236}">
                  <a16:creationId xmlns:a16="http://schemas.microsoft.com/office/drawing/2014/main" id="{63E0DD37-657B-02A7-DDC5-6297C79E9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526417" cy="184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9846" tIns="29846" rIns="29846" bIns="29846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2013"/>
                </a:lnSpc>
              </a:pPr>
              <a:endParaRPr lang="en-US" altLang="en-US" sz="1200"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EDC12C5B-002B-648E-D0F7-A1B835D74DF6}"/>
              </a:ext>
            </a:extLst>
          </p:cNvPr>
          <p:cNvGrpSpPr>
            <a:grpSpLocks/>
          </p:cNvGrpSpPr>
          <p:nvPr/>
        </p:nvGrpSpPr>
        <p:grpSpPr bwMode="auto">
          <a:xfrm>
            <a:off x="5353050" y="1211263"/>
            <a:ext cx="1963738" cy="571500"/>
            <a:chOff x="0" y="0"/>
            <a:chExt cx="880233" cy="256682"/>
          </a:xfrm>
        </p:grpSpPr>
        <p:sp>
          <p:nvSpPr>
            <p:cNvPr id="24643" name="Freeform 25">
              <a:extLst>
                <a:ext uri="{FF2B5EF4-FFF2-40B4-BE49-F238E27FC236}">
                  <a16:creationId xmlns:a16="http://schemas.microsoft.com/office/drawing/2014/main" id="{4AD33B9C-B18D-AC1D-E107-EF45FF982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880233" cy="256682"/>
            </a:xfrm>
            <a:custGeom>
              <a:avLst/>
              <a:gdLst>
                <a:gd name="T0" fmla="*/ 128341 w 880233"/>
                <a:gd name="T1" fmla="*/ 0 h 256682"/>
                <a:gd name="T2" fmla="*/ 751892 w 880233"/>
                <a:gd name="T3" fmla="*/ 0 h 256682"/>
                <a:gd name="T4" fmla="*/ 880233 w 880233"/>
                <a:gd name="T5" fmla="*/ 128341 h 256682"/>
                <a:gd name="T6" fmla="*/ 880233 w 880233"/>
                <a:gd name="T7" fmla="*/ 128341 h 256682"/>
                <a:gd name="T8" fmla="*/ 842643 w 880233"/>
                <a:gd name="T9" fmla="*/ 219092 h 256682"/>
                <a:gd name="T10" fmla="*/ 751892 w 880233"/>
                <a:gd name="T11" fmla="*/ 256682 h 256682"/>
                <a:gd name="T12" fmla="*/ 128341 w 880233"/>
                <a:gd name="T13" fmla="*/ 256682 h 256682"/>
                <a:gd name="T14" fmla="*/ 37590 w 880233"/>
                <a:gd name="T15" fmla="*/ 219092 h 256682"/>
                <a:gd name="T16" fmla="*/ 0 w 880233"/>
                <a:gd name="T17" fmla="*/ 128341 h 256682"/>
                <a:gd name="T18" fmla="*/ 0 w 880233"/>
                <a:gd name="T19" fmla="*/ 128341 h 256682"/>
                <a:gd name="T20" fmla="*/ 37590 w 880233"/>
                <a:gd name="T21" fmla="*/ 37590 h 256682"/>
                <a:gd name="T22" fmla="*/ 128341 w 880233"/>
                <a:gd name="T23" fmla="*/ 0 h 256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80233" h="256682">
                  <a:moveTo>
                    <a:pt x="128341" y="0"/>
                  </a:moveTo>
                  <a:lnTo>
                    <a:pt x="751892" y="0"/>
                  </a:lnTo>
                  <a:cubicBezTo>
                    <a:pt x="822773" y="0"/>
                    <a:pt x="880233" y="57460"/>
                    <a:pt x="880233" y="128341"/>
                  </a:cubicBezTo>
                  <a:cubicBezTo>
                    <a:pt x="880233" y="162379"/>
                    <a:pt x="866712" y="195023"/>
                    <a:pt x="842643" y="219092"/>
                  </a:cubicBezTo>
                  <a:cubicBezTo>
                    <a:pt x="818574" y="243160"/>
                    <a:pt x="785930" y="256682"/>
                    <a:pt x="751892" y="256682"/>
                  </a:cubicBezTo>
                  <a:lnTo>
                    <a:pt x="128341" y="256682"/>
                  </a:lnTo>
                  <a:cubicBezTo>
                    <a:pt x="94303" y="256682"/>
                    <a:pt x="61659" y="243160"/>
                    <a:pt x="37590" y="219092"/>
                  </a:cubicBezTo>
                  <a:cubicBezTo>
                    <a:pt x="13522" y="195023"/>
                    <a:pt x="0" y="162379"/>
                    <a:pt x="0" y="128341"/>
                  </a:cubicBezTo>
                  <a:cubicBezTo>
                    <a:pt x="0" y="94303"/>
                    <a:pt x="13522" y="61659"/>
                    <a:pt x="37590" y="37590"/>
                  </a:cubicBezTo>
                  <a:cubicBezTo>
                    <a:pt x="61659" y="13522"/>
                    <a:pt x="94303" y="0"/>
                    <a:pt x="128341" y="0"/>
                  </a:cubicBezTo>
                  <a:close/>
                </a:path>
              </a:pathLst>
            </a:custGeom>
            <a:solidFill>
              <a:srgbClr val="FF57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4" name="TextBox 26">
              <a:extLst>
                <a:ext uri="{FF2B5EF4-FFF2-40B4-BE49-F238E27FC236}">
                  <a16:creationId xmlns:a16="http://schemas.microsoft.com/office/drawing/2014/main" id="{AC8FEF7F-DE27-FC2D-891E-496918B5A4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880233" cy="256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9846" tIns="29846" rIns="29846" bIns="29846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2013"/>
                </a:lnSpc>
              </a:pPr>
              <a:endParaRPr lang="en-US" altLang="en-US" sz="1200"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02272F71-762C-EE7B-E6A8-5BB95C6F67C0}"/>
              </a:ext>
            </a:extLst>
          </p:cNvPr>
          <p:cNvGrpSpPr>
            <a:grpSpLocks/>
          </p:cNvGrpSpPr>
          <p:nvPr/>
        </p:nvGrpSpPr>
        <p:grpSpPr bwMode="auto">
          <a:xfrm>
            <a:off x="9652000" y="4752975"/>
            <a:ext cx="2298700" cy="541338"/>
            <a:chOff x="0" y="0"/>
            <a:chExt cx="1120637" cy="264292"/>
          </a:xfrm>
        </p:grpSpPr>
        <p:sp>
          <p:nvSpPr>
            <p:cNvPr id="24641" name="Freeform 28">
              <a:extLst>
                <a:ext uri="{FF2B5EF4-FFF2-40B4-BE49-F238E27FC236}">
                  <a16:creationId xmlns:a16="http://schemas.microsoft.com/office/drawing/2014/main" id="{2B3E75D7-C1EB-5F9B-F179-202959334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120637" cy="264292"/>
            </a:xfrm>
            <a:custGeom>
              <a:avLst/>
              <a:gdLst>
                <a:gd name="T0" fmla="*/ 114503 w 1120637"/>
                <a:gd name="T1" fmla="*/ 0 h 264292"/>
                <a:gd name="T2" fmla="*/ 1006134 w 1120637"/>
                <a:gd name="T3" fmla="*/ 0 h 264292"/>
                <a:gd name="T4" fmla="*/ 1120637 w 1120637"/>
                <a:gd name="T5" fmla="*/ 114503 h 264292"/>
                <a:gd name="T6" fmla="*/ 1120637 w 1120637"/>
                <a:gd name="T7" fmla="*/ 149789 h 264292"/>
                <a:gd name="T8" fmla="*/ 1087100 w 1120637"/>
                <a:gd name="T9" fmla="*/ 230755 h 264292"/>
                <a:gd name="T10" fmla="*/ 1006134 w 1120637"/>
                <a:gd name="T11" fmla="*/ 264292 h 264292"/>
                <a:gd name="T12" fmla="*/ 114503 w 1120637"/>
                <a:gd name="T13" fmla="*/ 264292 h 264292"/>
                <a:gd name="T14" fmla="*/ 0 w 1120637"/>
                <a:gd name="T15" fmla="*/ 149789 h 264292"/>
                <a:gd name="T16" fmla="*/ 0 w 1120637"/>
                <a:gd name="T17" fmla="*/ 114503 h 264292"/>
                <a:gd name="T18" fmla="*/ 114503 w 1120637"/>
                <a:gd name="T19" fmla="*/ 0 h 264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0637" h="264292">
                  <a:moveTo>
                    <a:pt x="114503" y="0"/>
                  </a:moveTo>
                  <a:lnTo>
                    <a:pt x="1006134" y="0"/>
                  </a:lnTo>
                  <a:cubicBezTo>
                    <a:pt x="1069372" y="0"/>
                    <a:pt x="1120637" y="51265"/>
                    <a:pt x="1120637" y="114503"/>
                  </a:cubicBezTo>
                  <a:lnTo>
                    <a:pt x="1120637" y="149789"/>
                  </a:lnTo>
                  <a:cubicBezTo>
                    <a:pt x="1120637" y="180157"/>
                    <a:pt x="1108573" y="209281"/>
                    <a:pt x="1087100" y="230755"/>
                  </a:cubicBezTo>
                  <a:cubicBezTo>
                    <a:pt x="1065627" y="252228"/>
                    <a:pt x="1036502" y="264292"/>
                    <a:pt x="1006134" y="264292"/>
                  </a:cubicBezTo>
                  <a:lnTo>
                    <a:pt x="114503" y="264292"/>
                  </a:lnTo>
                  <a:cubicBezTo>
                    <a:pt x="51265" y="264292"/>
                    <a:pt x="0" y="213027"/>
                    <a:pt x="0" y="149789"/>
                  </a:cubicBezTo>
                  <a:lnTo>
                    <a:pt x="0" y="114503"/>
                  </a:lnTo>
                  <a:cubicBezTo>
                    <a:pt x="0" y="51265"/>
                    <a:pt x="51265" y="0"/>
                    <a:pt x="114503" y="0"/>
                  </a:cubicBezTo>
                  <a:close/>
                </a:path>
              </a:pathLst>
            </a:custGeom>
            <a:solidFill>
              <a:srgbClr val="FF57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2" name="TextBox 29">
              <a:extLst>
                <a:ext uri="{FF2B5EF4-FFF2-40B4-BE49-F238E27FC236}">
                  <a16:creationId xmlns:a16="http://schemas.microsoft.com/office/drawing/2014/main" id="{4107E5F5-5672-92B8-76E9-313CF40B71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120637" cy="264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7447" tIns="27447" rIns="27447" bIns="2744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2013"/>
                </a:lnSpc>
              </a:pPr>
              <a:endParaRPr lang="en-US" altLang="en-US" sz="1200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9496E0A7-76D9-DBAB-E4CB-884EBC31D662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484313"/>
            <a:ext cx="2109788" cy="531812"/>
            <a:chOff x="0" y="0"/>
            <a:chExt cx="968236" cy="244605"/>
          </a:xfrm>
        </p:grpSpPr>
        <p:sp>
          <p:nvSpPr>
            <p:cNvPr id="24639" name="Freeform 31">
              <a:extLst>
                <a:ext uri="{FF2B5EF4-FFF2-40B4-BE49-F238E27FC236}">
                  <a16:creationId xmlns:a16="http://schemas.microsoft.com/office/drawing/2014/main" id="{933AB57E-6CA2-CFE0-B827-A52575EA6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968236" cy="244605"/>
            </a:xfrm>
            <a:custGeom>
              <a:avLst/>
              <a:gdLst>
                <a:gd name="T0" fmla="*/ 122302 w 968236"/>
                <a:gd name="T1" fmla="*/ 0 h 244605"/>
                <a:gd name="T2" fmla="*/ 845934 w 968236"/>
                <a:gd name="T3" fmla="*/ 0 h 244605"/>
                <a:gd name="T4" fmla="*/ 932415 w 968236"/>
                <a:gd name="T5" fmla="*/ 35822 h 244605"/>
                <a:gd name="T6" fmla="*/ 968236 w 968236"/>
                <a:gd name="T7" fmla="*/ 122302 h 244605"/>
                <a:gd name="T8" fmla="*/ 968236 w 968236"/>
                <a:gd name="T9" fmla="*/ 122302 h 244605"/>
                <a:gd name="T10" fmla="*/ 932415 w 968236"/>
                <a:gd name="T11" fmla="*/ 208783 h 244605"/>
                <a:gd name="T12" fmla="*/ 845934 w 968236"/>
                <a:gd name="T13" fmla="*/ 244605 h 244605"/>
                <a:gd name="T14" fmla="*/ 122302 w 968236"/>
                <a:gd name="T15" fmla="*/ 244605 h 244605"/>
                <a:gd name="T16" fmla="*/ 35822 w 968236"/>
                <a:gd name="T17" fmla="*/ 208783 h 244605"/>
                <a:gd name="T18" fmla="*/ 0 w 968236"/>
                <a:gd name="T19" fmla="*/ 122302 h 244605"/>
                <a:gd name="T20" fmla="*/ 0 w 968236"/>
                <a:gd name="T21" fmla="*/ 122302 h 244605"/>
                <a:gd name="T22" fmla="*/ 35822 w 968236"/>
                <a:gd name="T23" fmla="*/ 35822 h 244605"/>
                <a:gd name="T24" fmla="*/ 122302 w 968236"/>
                <a:gd name="T25" fmla="*/ 0 h 244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68236" h="244605">
                  <a:moveTo>
                    <a:pt x="122302" y="0"/>
                  </a:moveTo>
                  <a:lnTo>
                    <a:pt x="845934" y="0"/>
                  </a:lnTo>
                  <a:cubicBezTo>
                    <a:pt x="878371" y="0"/>
                    <a:pt x="909479" y="12885"/>
                    <a:pt x="932415" y="35822"/>
                  </a:cubicBezTo>
                  <a:cubicBezTo>
                    <a:pt x="955351" y="58758"/>
                    <a:pt x="968236" y="89866"/>
                    <a:pt x="968236" y="122302"/>
                  </a:cubicBezTo>
                  <a:cubicBezTo>
                    <a:pt x="968236" y="154739"/>
                    <a:pt x="955351" y="185847"/>
                    <a:pt x="932415" y="208783"/>
                  </a:cubicBezTo>
                  <a:cubicBezTo>
                    <a:pt x="909479" y="231719"/>
                    <a:pt x="878371" y="244605"/>
                    <a:pt x="845934" y="244605"/>
                  </a:cubicBezTo>
                  <a:lnTo>
                    <a:pt x="122302" y="244605"/>
                  </a:lnTo>
                  <a:cubicBezTo>
                    <a:pt x="89866" y="244605"/>
                    <a:pt x="58758" y="231719"/>
                    <a:pt x="35822" y="208783"/>
                  </a:cubicBezTo>
                  <a:cubicBezTo>
                    <a:pt x="12885" y="185847"/>
                    <a:pt x="0" y="154739"/>
                    <a:pt x="0" y="122302"/>
                  </a:cubicBezTo>
                  <a:cubicBezTo>
                    <a:pt x="0" y="89866"/>
                    <a:pt x="12885" y="58758"/>
                    <a:pt x="35822" y="35822"/>
                  </a:cubicBezTo>
                  <a:cubicBezTo>
                    <a:pt x="58758" y="12885"/>
                    <a:pt x="89866" y="0"/>
                    <a:pt x="122302" y="0"/>
                  </a:cubicBezTo>
                  <a:close/>
                </a:path>
              </a:pathLst>
            </a:custGeom>
            <a:solidFill>
              <a:srgbClr val="FF57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40" name="TextBox 32">
              <a:extLst>
                <a:ext uri="{FF2B5EF4-FFF2-40B4-BE49-F238E27FC236}">
                  <a16:creationId xmlns:a16="http://schemas.microsoft.com/office/drawing/2014/main" id="{6D1CD5EF-D9E0-EC5B-E714-931D435A04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968236" cy="24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9136" tIns="29136" rIns="29136" bIns="29136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2013"/>
                </a:lnSpc>
              </a:pPr>
              <a:endParaRPr lang="en-US" altLang="en-US" sz="1200"/>
            </a:p>
          </p:txBody>
        </p:sp>
      </p:grpSp>
      <p:sp>
        <p:nvSpPr>
          <p:cNvPr id="33" name="Freeform 33">
            <a:extLst>
              <a:ext uri="{FF2B5EF4-FFF2-40B4-BE49-F238E27FC236}">
                <a16:creationId xmlns:a16="http://schemas.microsoft.com/office/drawing/2014/main" id="{C7818544-F19A-8414-FB72-F37D38947CFA}"/>
              </a:ext>
            </a:extLst>
          </p:cNvPr>
          <p:cNvSpPr/>
          <p:nvPr/>
        </p:nvSpPr>
        <p:spPr>
          <a:xfrm>
            <a:off x="10080610" y="2760614"/>
            <a:ext cx="1516593" cy="1482470"/>
          </a:xfrm>
          <a:custGeom>
            <a:avLst/>
            <a:gdLst/>
            <a:ahLst/>
            <a:cxnLst/>
            <a:rect l="l" t="t" r="r" b="b"/>
            <a:pathLst>
              <a:path w="2274890" h="2223705">
                <a:moveTo>
                  <a:pt x="0" y="0"/>
                </a:moveTo>
                <a:lnTo>
                  <a:pt x="2274889" y="0"/>
                </a:lnTo>
                <a:lnTo>
                  <a:pt x="2274889" y="2223705"/>
                </a:lnTo>
                <a:lnTo>
                  <a:pt x="0" y="222370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grpSp>
        <p:nvGrpSpPr>
          <p:cNvPr id="34" name="Group 34">
            <a:extLst>
              <a:ext uri="{FF2B5EF4-FFF2-40B4-BE49-F238E27FC236}">
                <a16:creationId xmlns:a16="http://schemas.microsoft.com/office/drawing/2014/main" id="{CD4616B3-ABF2-6BAE-905E-A33D23B9DF74}"/>
              </a:ext>
            </a:extLst>
          </p:cNvPr>
          <p:cNvGrpSpPr>
            <a:grpSpLocks/>
          </p:cNvGrpSpPr>
          <p:nvPr/>
        </p:nvGrpSpPr>
        <p:grpSpPr bwMode="auto">
          <a:xfrm>
            <a:off x="9705975" y="2357438"/>
            <a:ext cx="2220913" cy="520700"/>
            <a:chOff x="0" y="0"/>
            <a:chExt cx="1128138" cy="264292"/>
          </a:xfrm>
        </p:grpSpPr>
        <p:sp>
          <p:nvSpPr>
            <p:cNvPr id="24637" name="Freeform 35">
              <a:extLst>
                <a:ext uri="{FF2B5EF4-FFF2-40B4-BE49-F238E27FC236}">
                  <a16:creationId xmlns:a16="http://schemas.microsoft.com/office/drawing/2014/main" id="{02EFCE9D-7FE0-68EC-07F2-AEEC2C3B2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128138" cy="264292"/>
            </a:xfrm>
            <a:custGeom>
              <a:avLst/>
              <a:gdLst>
                <a:gd name="T0" fmla="*/ 130134 w 1128138"/>
                <a:gd name="T1" fmla="*/ 0 h 264292"/>
                <a:gd name="T2" fmla="*/ 998004 w 1128138"/>
                <a:gd name="T3" fmla="*/ 0 h 264292"/>
                <a:gd name="T4" fmla="*/ 1128138 w 1128138"/>
                <a:gd name="T5" fmla="*/ 130134 h 264292"/>
                <a:gd name="T6" fmla="*/ 1128138 w 1128138"/>
                <a:gd name="T7" fmla="*/ 134158 h 264292"/>
                <a:gd name="T8" fmla="*/ 1090022 w 1128138"/>
                <a:gd name="T9" fmla="*/ 226176 h 264292"/>
                <a:gd name="T10" fmla="*/ 998004 w 1128138"/>
                <a:gd name="T11" fmla="*/ 264292 h 264292"/>
                <a:gd name="T12" fmla="*/ 130134 w 1128138"/>
                <a:gd name="T13" fmla="*/ 264292 h 264292"/>
                <a:gd name="T14" fmla="*/ 0 w 1128138"/>
                <a:gd name="T15" fmla="*/ 134158 h 264292"/>
                <a:gd name="T16" fmla="*/ 0 w 1128138"/>
                <a:gd name="T17" fmla="*/ 130134 h 264292"/>
                <a:gd name="T18" fmla="*/ 130134 w 1128138"/>
                <a:gd name="T19" fmla="*/ 0 h 264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8138" h="264292">
                  <a:moveTo>
                    <a:pt x="130134" y="0"/>
                  </a:moveTo>
                  <a:lnTo>
                    <a:pt x="998004" y="0"/>
                  </a:lnTo>
                  <a:cubicBezTo>
                    <a:pt x="1069875" y="0"/>
                    <a:pt x="1128138" y="58263"/>
                    <a:pt x="1128138" y="130134"/>
                  </a:cubicBezTo>
                  <a:lnTo>
                    <a:pt x="1128138" y="134158"/>
                  </a:lnTo>
                  <a:cubicBezTo>
                    <a:pt x="1128138" y="168671"/>
                    <a:pt x="1114427" y="201771"/>
                    <a:pt x="1090022" y="226176"/>
                  </a:cubicBezTo>
                  <a:cubicBezTo>
                    <a:pt x="1065618" y="250581"/>
                    <a:pt x="1032517" y="264292"/>
                    <a:pt x="998004" y="264292"/>
                  </a:cubicBezTo>
                  <a:lnTo>
                    <a:pt x="130134" y="264292"/>
                  </a:lnTo>
                  <a:cubicBezTo>
                    <a:pt x="58263" y="264292"/>
                    <a:pt x="0" y="206029"/>
                    <a:pt x="0" y="134158"/>
                  </a:cubicBezTo>
                  <a:lnTo>
                    <a:pt x="0" y="130134"/>
                  </a:lnTo>
                  <a:cubicBezTo>
                    <a:pt x="0" y="58263"/>
                    <a:pt x="58263" y="0"/>
                    <a:pt x="130134" y="0"/>
                  </a:cubicBezTo>
                  <a:close/>
                </a:path>
              </a:pathLst>
            </a:custGeom>
            <a:solidFill>
              <a:srgbClr val="FF57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8" name="TextBox 36">
              <a:extLst>
                <a:ext uri="{FF2B5EF4-FFF2-40B4-BE49-F238E27FC236}">
                  <a16:creationId xmlns:a16="http://schemas.microsoft.com/office/drawing/2014/main" id="{B072588D-EE50-FB97-5C47-7437DCE0BA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128138" cy="264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6341" tIns="26341" rIns="26341" bIns="26341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2013"/>
                </a:lnSpc>
              </a:pPr>
              <a:endParaRPr lang="en-US" altLang="en-US" sz="1200"/>
            </a:p>
          </p:txBody>
        </p:sp>
      </p:grpSp>
      <p:sp>
        <p:nvSpPr>
          <p:cNvPr id="37" name="Freeform 37">
            <a:extLst>
              <a:ext uri="{FF2B5EF4-FFF2-40B4-BE49-F238E27FC236}">
                <a16:creationId xmlns:a16="http://schemas.microsoft.com/office/drawing/2014/main" id="{CE7BDE97-51EF-651C-13DD-C562EE166F5C}"/>
              </a:ext>
            </a:extLst>
          </p:cNvPr>
          <p:cNvSpPr>
            <a:spLocks/>
          </p:cNvSpPr>
          <p:nvPr/>
        </p:nvSpPr>
        <p:spPr bwMode="auto">
          <a:xfrm>
            <a:off x="914400" y="4119563"/>
            <a:ext cx="2279650" cy="576262"/>
          </a:xfrm>
          <a:custGeom>
            <a:avLst/>
            <a:gdLst>
              <a:gd name="T0" fmla="*/ 0 w 3421045"/>
              <a:gd name="T1" fmla="*/ 0 h 864817"/>
              <a:gd name="T2" fmla="*/ 3421045 w 3421045"/>
              <a:gd name="T3" fmla="*/ 0 h 864817"/>
              <a:gd name="T4" fmla="*/ 3421045 w 3421045"/>
              <a:gd name="T5" fmla="*/ 864817 h 864817"/>
              <a:gd name="T6" fmla="*/ 0 w 3421045"/>
              <a:gd name="T7" fmla="*/ 864817 h 864817"/>
              <a:gd name="T8" fmla="*/ 0 w 3421045"/>
              <a:gd name="T9" fmla="*/ 0 h 864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21045" h="864817">
                <a:moveTo>
                  <a:pt x="0" y="0"/>
                </a:moveTo>
                <a:lnTo>
                  <a:pt x="3421045" y="0"/>
                </a:lnTo>
                <a:lnTo>
                  <a:pt x="3421045" y="864817"/>
                </a:lnTo>
                <a:lnTo>
                  <a:pt x="0" y="864817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1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CFFB76FF-37E5-9457-0823-8C57A1D71F38}"/>
              </a:ext>
            </a:extLst>
          </p:cNvPr>
          <p:cNvSpPr>
            <a:spLocks/>
          </p:cNvSpPr>
          <p:nvPr/>
        </p:nvSpPr>
        <p:spPr bwMode="auto">
          <a:xfrm>
            <a:off x="914400" y="4741863"/>
            <a:ext cx="944563" cy="944562"/>
          </a:xfrm>
          <a:custGeom>
            <a:avLst/>
            <a:gdLst>
              <a:gd name="T0" fmla="*/ 0 w 1416623"/>
              <a:gd name="T1" fmla="*/ 0 h 1416623"/>
              <a:gd name="T2" fmla="*/ 1416623 w 1416623"/>
              <a:gd name="T3" fmla="*/ 0 h 1416623"/>
              <a:gd name="T4" fmla="*/ 1416623 w 1416623"/>
              <a:gd name="T5" fmla="*/ 1416623 h 1416623"/>
              <a:gd name="T6" fmla="*/ 0 w 1416623"/>
              <a:gd name="T7" fmla="*/ 1416623 h 1416623"/>
              <a:gd name="T8" fmla="*/ 0 w 1416623"/>
              <a:gd name="T9" fmla="*/ 0 h 1416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16623" h="1416623">
                <a:moveTo>
                  <a:pt x="0" y="0"/>
                </a:moveTo>
                <a:lnTo>
                  <a:pt x="1416623" y="0"/>
                </a:lnTo>
                <a:lnTo>
                  <a:pt x="1416623" y="1416623"/>
                </a:lnTo>
                <a:lnTo>
                  <a:pt x="0" y="141662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1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Freeform 39">
            <a:extLst>
              <a:ext uri="{FF2B5EF4-FFF2-40B4-BE49-F238E27FC236}">
                <a16:creationId xmlns:a16="http://schemas.microsoft.com/office/drawing/2014/main" id="{8715058D-0C36-FB3C-2B2E-BA091947564B}"/>
              </a:ext>
            </a:extLst>
          </p:cNvPr>
          <p:cNvSpPr>
            <a:spLocks/>
          </p:cNvSpPr>
          <p:nvPr/>
        </p:nvSpPr>
        <p:spPr bwMode="auto">
          <a:xfrm>
            <a:off x="1922463" y="4760913"/>
            <a:ext cx="1008062" cy="1009650"/>
          </a:xfrm>
          <a:custGeom>
            <a:avLst/>
            <a:gdLst>
              <a:gd name="T0" fmla="*/ 0 w 1513962"/>
              <a:gd name="T1" fmla="*/ 0 h 1513962"/>
              <a:gd name="T2" fmla="*/ 1513963 w 1513962"/>
              <a:gd name="T3" fmla="*/ 0 h 1513962"/>
              <a:gd name="T4" fmla="*/ 1513963 w 1513962"/>
              <a:gd name="T5" fmla="*/ 1513963 h 1513962"/>
              <a:gd name="T6" fmla="*/ 0 w 1513962"/>
              <a:gd name="T7" fmla="*/ 1513963 h 1513962"/>
              <a:gd name="T8" fmla="*/ 0 w 1513962"/>
              <a:gd name="T9" fmla="*/ 0 h 15139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13962" h="1513962">
                <a:moveTo>
                  <a:pt x="0" y="0"/>
                </a:moveTo>
                <a:lnTo>
                  <a:pt x="1513963" y="0"/>
                </a:lnTo>
                <a:lnTo>
                  <a:pt x="1513963" y="1513963"/>
                </a:lnTo>
                <a:lnTo>
                  <a:pt x="0" y="151396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1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513EA2E9-0AFF-47D5-128C-E012DC36E7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30525" y="4954588"/>
            <a:ext cx="1492250" cy="0"/>
          </a:xfrm>
          <a:prstGeom prst="line">
            <a:avLst/>
          </a:prstGeom>
          <a:noFill/>
          <a:ln w="133350">
            <a:solidFill>
              <a:srgbClr val="0061F2"/>
            </a:solidFill>
            <a:prstDash val="lgDash"/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Freeform 41">
            <a:extLst>
              <a:ext uri="{FF2B5EF4-FFF2-40B4-BE49-F238E27FC236}">
                <a16:creationId xmlns:a16="http://schemas.microsoft.com/office/drawing/2014/main" id="{BF9BDBA1-9B34-C650-7027-772C2BBE2644}"/>
              </a:ext>
            </a:extLst>
          </p:cNvPr>
          <p:cNvSpPr>
            <a:spLocks/>
          </p:cNvSpPr>
          <p:nvPr/>
        </p:nvSpPr>
        <p:spPr bwMode="auto">
          <a:xfrm>
            <a:off x="914400" y="5770563"/>
            <a:ext cx="2252663" cy="568325"/>
          </a:xfrm>
          <a:custGeom>
            <a:avLst/>
            <a:gdLst>
              <a:gd name="T0" fmla="*/ 0 w 3380808"/>
              <a:gd name="T1" fmla="*/ 0 h 853654"/>
              <a:gd name="T2" fmla="*/ 3380808 w 3380808"/>
              <a:gd name="T3" fmla="*/ 0 h 853654"/>
              <a:gd name="T4" fmla="*/ 3380808 w 3380808"/>
              <a:gd name="T5" fmla="*/ 853654 h 853654"/>
              <a:gd name="T6" fmla="*/ 0 w 3380808"/>
              <a:gd name="T7" fmla="*/ 853654 h 853654"/>
              <a:gd name="T8" fmla="*/ 0 w 3380808"/>
              <a:gd name="T9" fmla="*/ 0 h 853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80808" h="853654">
                <a:moveTo>
                  <a:pt x="0" y="0"/>
                </a:moveTo>
                <a:lnTo>
                  <a:pt x="3380808" y="0"/>
                </a:lnTo>
                <a:lnTo>
                  <a:pt x="3380808" y="853654"/>
                </a:lnTo>
                <a:lnTo>
                  <a:pt x="0" y="85365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3" name="Group 43">
            <a:extLst>
              <a:ext uri="{FF2B5EF4-FFF2-40B4-BE49-F238E27FC236}">
                <a16:creationId xmlns:a16="http://schemas.microsoft.com/office/drawing/2014/main" id="{26C0C684-EE0B-DF9C-78B7-4161411E248E}"/>
              </a:ext>
            </a:extLst>
          </p:cNvPr>
          <p:cNvGrpSpPr>
            <a:grpSpLocks/>
          </p:cNvGrpSpPr>
          <p:nvPr/>
        </p:nvGrpSpPr>
        <p:grpSpPr bwMode="auto">
          <a:xfrm>
            <a:off x="349250" y="3319463"/>
            <a:ext cx="3197225" cy="666750"/>
            <a:chOff x="0" y="0"/>
            <a:chExt cx="1263164" cy="263614"/>
          </a:xfrm>
        </p:grpSpPr>
        <p:sp>
          <p:nvSpPr>
            <p:cNvPr id="24635" name="Freeform 44">
              <a:extLst>
                <a:ext uri="{FF2B5EF4-FFF2-40B4-BE49-F238E27FC236}">
                  <a16:creationId xmlns:a16="http://schemas.microsoft.com/office/drawing/2014/main" id="{C495CD34-D022-1967-F0D2-1B6AA00EE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263164" cy="263614"/>
            </a:xfrm>
            <a:custGeom>
              <a:avLst/>
              <a:gdLst>
                <a:gd name="T0" fmla="*/ 82325 w 1263164"/>
                <a:gd name="T1" fmla="*/ 0 h 263614"/>
                <a:gd name="T2" fmla="*/ 1180838 w 1263164"/>
                <a:gd name="T3" fmla="*/ 0 h 263614"/>
                <a:gd name="T4" fmla="*/ 1239051 w 1263164"/>
                <a:gd name="T5" fmla="*/ 24112 h 263614"/>
                <a:gd name="T6" fmla="*/ 1263164 w 1263164"/>
                <a:gd name="T7" fmla="*/ 82325 h 263614"/>
                <a:gd name="T8" fmla="*/ 1263164 w 1263164"/>
                <a:gd name="T9" fmla="*/ 181289 h 263614"/>
                <a:gd name="T10" fmla="*/ 1239051 w 1263164"/>
                <a:gd name="T11" fmla="*/ 239502 h 263614"/>
                <a:gd name="T12" fmla="*/ 1180838 w 1263164"/>
                <a:gd name="T13" fmla="*/ 263614 h 263614"/>
                <a:gd name="T14" fmla="*/ 82325 w 1263164"/>
                <a:gd name="T15" fmla="*/ 263614 h 263614"/>
                <a:gd name="T16" fmla="*/ 24112 w 1263164"/>
                <a:gd name="T17" fmla="*/ 239502 h 263614"/>
                <a:gd name="T18" fmla="*/ 0 w 1263164"/>
                <a:gd name="T19" fmla="*/ 181289 h 263614"/>
                <a:gd name="T20" fmla="*/ 0 w 1263164"/>
                <a:gd name="T21" fmla="*/ 82325 h 263614"/>
                <a:gd name="T22" fmla="*/ 24112 w 1263164"/>
                <a:gd name="T23" fmla="*/ 24112 h 263614"/>
                <a:gd name="T24" fmla="*/ 82325 w 1263164"/>
                <a:gd name="T25" fmla="*/ 0 h 263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63164" h="263614">
                  <a:moveTo>
                    <a:pt x="82325" y="0"/>
                  </a:moveTo>
                  <a:lnTo>
                    <a:pt x="1180838" y="0"/>
                  </a:lnTo>
                  <a:cubicBezTo>
                    <a:pt x="1202673" y="0"/>
                    <a:pt x="1223612" y="8674"/>
                    <a:pt x="1239051" y="24112"/>
                  </a:cubicBezTo>
                  <a:cubicBezTo>
                    <a:pt x="1254490" y="39551"/>
                    <a:pt x="1263164" y="60491"/>
                    <a:pt x="1263164" y="82325"/>
                  </a:cubicBezTo>
                  <a:lnTo>
                    <a:pt x="1263164" y="181289"/>
                  </a:lnTo>
                  <a:cubicBezTo>
                    <a:pt x="1263164" y="203123"/>
                    <a:pt x="1254490" y="224063"/>
                    <a:pt x="1239051" y="239502"/>
                  </a:cubicBezTo>
                  <a:cubicBezTo>
                    <a:pt x="1223612" y="254941"/>
                    <a:pt x="1202673" y="263614"/>
                    <a:pt x="1180838" y="263614"/>
                  </a:cubicBezTo>
                  <a:lnTo>
                    <a:pt x="82325" y="263614"/>
                  </a:lnTo>
                  <a:cubicBezTo>
                    <a:pt x="60491" y="263614"/>
                    <a:pt x="39551" y="254941"/>
                    <a:pt x="24112" y="239502"/>
                  </a:cubicBezTo>
                  <a:cubicBezTo>
                    <a:pt x="8674" y="224063"/>
                    <a:pt x="0" y="203123"/>
                    <a:pt x="0" y="181289"/>
                  </a:cubicBezTo>
                  <a:lnTo>
                    <a:pt x="0" y="82325"/>
                  </a:lnTo>
                  <a:cubicBezTo>
                    <a:pt x="0" y="60491"/>
                    <a:pt x="8674" y="39551"/>
                    <a:pt x="24112" y="24112"/>
                  </a:cubicBezTo>
                  <a:cubicBezTo>
                    <a:pt x="39551" y="8674"/>
                    <a:pt x="60491" y="0"/>
                    <a:pt x="82325" y="0"/>
                  </a:cubicBez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36" name="TextBox 45">
              <a:extLst>
                <a:ext uri="{FF2B5EF4-FFF2-40B4-BE49-F238E27FC236}">
                  <a16:creationId xmlns:a16="http://schemas.microsoft.com/office/drawing/2014/main" id="{4FC86074-FA34-40A0-E056-7337DB2961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-47625"/>
              <a:ext cx="1263164" cy="311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2413"/>
                </a:lnSpc>
              </a:pPr>
              <a:endParaRPr lang="en-US" altLang="en-US" sz="1200"/>
            </a:p>
          </p:txBody>
        </p:sp>
      </p:grpSp>
      <p:sp>
        <p:nvSpPr>
          <p:cNvPr id="47" name="TextBox 47">
            <a:extLst>
              <a:ext uri="{FF2B5EF4-FFF2-40B4-BE49-F238E27FC236}">
                <a16:creationId xmlns:a16="http://schemas.microsoft.com/office/drawing/2014/main" id="{9B3E8D34-E569-964A-8806-02D9B89B4D91}"/>
              </a:ext>
            </a:extLst>
          </p:cNvPr>
          <p:cNvSpPr txBox="1"/>
          <p:nvPr/>
        </p:nvSpPr>
        <p:spPr>
          <a:xfrm>
            <a:off x="7866063" y="1290638"/>
            <a:ext cx="1103312" cy="2301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808"/>
              </a:lnSpc>
              <a:spcAft>
                <a:spcPts val="0"/>
              </a:spcAft>
              <a:defRPr/>
            </a:pPr>
            <a:r>
              <a:rPr lang="en-US" sz="1507" b="1" spc="22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Charting</a:t>
            </a:r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DEE15E94-FF21-F581-FC23-91B8D251DDDC}"/>
              </a:ext>
            </a:extLst>
          </p:cNvPr>
          <p:cNvSpPr txBox="1"/>
          <p:nvPr/>
        </p:nvSpPr>
        <p:spPr>
          <a:xfrm>
            <a:off x="9888538" y="4786313"/>
            <a:ext cx="1844675" cy="440826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807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spc="22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Data Dashboard/</a:t>
            </a:r>
          </a:p>
          <a:p>
            <a:pPr algn="ctr" eaLnBrk="1" fontAlgn="auto" hangingPunct="1">
              <a:lnSpc>
                <a:spcPts val="1807"/>
              </a:lnSpc>
              <a:spcAft>
                <a:spcPts val="0"/>
              </a:spcAft>
              <a:defRPr/>
            </a:pPr>
            <a:r>
              <a:rPr lang="en-US" sz="1400" b="1" spc="22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Reporting Software</a:t>
            </a:r>
          </a:p>
        </p:txBody>
      </p:sp>
      <p:sp>
        <p:nvSpPr>
          <p:cNvPr id="49" name="TextBox 49">
            <a:extLst>
              <a:ext uri="{FF2B5EF4-FFF2-40B4-BE49-F238E27FC236}">
                <a16:creationId xmlns:a16="http://schemas.microsoft.com/office/drawing/2014/main" id="{FBFC9657-B791-866A-49A7-E16E4630C026}"/>
              </a:ext>
            </a:extLst>
          </p:cNvPr>
          <p:cNvSpPr txBox="1"/>
          <p:nvPr/>
        </p:nvSpPr>
        <p:spPr>
          <a:xfrm>
            <a:off x="9839325" y="2389188"/>
            <a:ext cx="1908175" cy="4603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807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6" b="1" spc="22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Billing and </a:t>
            </a:r>
          </a:p>
          <a:p>
            <a:pPr algn="ctr" eaLnBrk="1" fontAlgn="auto" hangingPunct="1">
              <a:lnSpc>
                <a:spcPts val="1807"/>
              </a:lnSpc>
              <a:spcAft>
                <a:spcPts val="0"/>
              </a:spcAft>
              <a:defRPr/>
            </a:pPr>
            <a:r>
              <a:rPr lang="en-US" sz="1506" b="1" spc="22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Claims Software</a:t>
            </a:r>
          </a:p>
        </p:txBody>
      </p:sp>
      <p:sp>
        <p:nvSpPr>
          <p:cNvPr id="50" name="TextBox 50">
            <a:extLst>
              <a:ext uri="{FF2B5EF4-FFF2-40B4-BE49-F238E27FC236}">
                <a16:creationId xmlns:a16="http://schemas.microsoft.com/office/drawing/2014/main" id="{E17E986D-43FB-E095-6EE4-5496396A19B1}"/>
              </a:ext>
            </a:extLst>
          </p:cNvPr>
          <p:cNvSpPr txBox="1"/>
          <p:nvPr/>
        </p:nvSpPr>
        <p:spPr>
          <a:xfrm>
            <a:off x="5481638" y="1262063"/>
            <a:ext cx="1724025" cy="440826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807"/>
              </a:lnSpc>
              <a:spcAft>
                <a:spcPts val="0"/>
              </a:spcAft>
              <a:defRPr/>
            </a:pPr>
            <a:r>
              <a:rPr lang="en-US" sz="1400" b="1" spc="22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Scheduling and Care Coordination </a:t>
            </a:r>
          </a:p>
        </p:txBody>
      </p:sp>
      <p:sp>
        <p:nvSpPr>
          <p:cNvPr id="51" name="TextBox 51">
            <a:extLst>
              <a:ext uri="{FF2B5EF4-FFF2-40B4-BE49-F238E27FC236}">
                <a16:creationId xmlns:a16="http://schemas.microsoft.com/office/drawing/2014/main" id="{666AA905-758C-F4B2-11F6-9516C35C6910}"/>
              </a:ext>
            </a:extLst>
          </p:cNvPr>
          <p:cNvSpPr txBox="1"/>
          <p:nvPr/>
        </p:nvSpPr>
        <p:spPr>
          <a:xfrm>
            <a:off x="1385888" y="1519238"/>
            <a:ext cx="2052637" cy="4619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807"/>
              </a:lnSpc>
              <a:spcAft>
                <a:spcPts val="0"/>
              </a:spcAft>
              <a:defRPr/>
            </a:pPr>
            <a:r>
              <a:rPr lang="en-US" sz="1506" b="1" spc="22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Patient Portal and Consent </a:t>
            </a:r>
            <a:r>
              <a:rPr lang="en-US" sz="1506" b="1" spc="22" dirty="0" err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Mgmt</a:t>
            </a:r>
            <a:endParaRPr lang="en-US" sz="1506" b="1" spc="22" dirty="0">
              <a:solidFill>
                <a:srgbClr val="FFFFFF"/>
              </a:solidFill>
              <a:latin typeface="Proxima Nova Bold"/>
              <a:ea typeface="Proxima Nova Bold"/>
              <a:cs typeface="Proxima Nova Bold"/>
              <a:sym typeface="Proxima Nova Bold"/>
            </a:endParaRPr>
          </a:p>
        </p:txBody>
      </p:sp>
      <p:sp>
        <p:nvSpPr>
          <p:cNvPr id="52" name="TextBox 52">
            <a:extLst>
              <a:ext uri="{FF2B5EF4-FFF2-40B4-BE49-F238E27FC236}">
                <a16:creationId xmlns:a16="http://schemas.microsoft.com/office/drawing/2014/main" id="{EC712118-77AE-87B6-F7E0-A517CB0056DF}"/>
              </a:ext>
            </a:extLst>
          </p:cNvPr>
          <p:cNvSpPr txBox="1"/>
          <p:nvPr/>
        </p:nvSpPr>
        <p:spPr>
          <a:xfrm>
            <a:off x="338138" y="3411538"/>
            <a:ext cx="3208337" cy="5127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2034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95" b="1" spc="25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Student Data from Student Information System (SIS)</a:t>
            </a:r>
          </a:p>
        </p:txBody>
      </p:sp>
      <p:sp>
        <p:nvSpPr>
          <p:cNvPr id="24631" name="AutoShape 7">
            <a:extLst>
              <a:ext uri="{FF2B5EF4-FFF2-40B4-BE49-F238E27FC236}">
                <a16:creationId xmlns:a16="http://schemas.microsoft.com/office/drawing/2014/main" id="{F3FE57F6-B1DA-80AB-8780-C601123BD1C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618957" y="-5618957"/>
            <a:ext cx="952500" cy="12190413"/>
          </a:xfrm>
          <a:prstGeom prst="rect">
            <a:avLst/>
          </a:prstGeom>
          <a:solidFill>
            <a:srgbClr val="006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endParaRPr lang="en-US" altLang="en-US" sz="1200"/>
          </a:p>
        </p:txBody>
      </p:sp>
      <p:sp>
        <p:nvSpPr>
          <p:cNvPr id="54" name="TextBox 15">
            <a:extLst>
              <a:ext uri="{FF2B5EF4-FFF2-40B4-BE49-F238E27FC236}">
                <a16:creationId xmlns:a16="http://schemas.microsoft.com/office/drawing/2014/main" id="{68D8711E-2273-69A8-1D90-96BCDF6568E5}"/>
              </a:ext>
            </a:extLst>
          </p:cNvPr>
          <p:cNvSpPr txBox="1"/>
          <p:nvPr/>
        </p:nvSpPr>
        <p:spPr>
          <a:xfrm>
            <a:off x="222250" y="260350"/>
            <a:ext cx="12579350" cy="53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4513"/>
              </a:lnSpc>
            </a:pPr>
            <a:r>
              <a:rPr lang="en-US" altLang="en-US" sz="3600" b="1">
                <a:solidFill>
                  <a:srgbClr val="FFFFFF"/>
                </a:solidFill>
                <a:latin typeface="Poppins Bold" charset="0"/>
                <a:cs typeface="Poppins Bold" charset="0"/>
                <a:sym typeface="Poppins Bold" charset="0"/>
              </a:rPr>
              <a:t>🎓 All-In-One Cloud-Based EHR </a:t>
            </a:r>
            <a:r>
              <a:rPr lang="en-US" altLang="en-US" sz="3600" b="1">
                <a:solidFill>
                  <a:srgbClr val="4DDED6"/>
                </a:solidFill>
                <a:latin typeface="Poppins Bold" charset="0"/>
                <a:cs typeface="Poppins Bold" charset="0"/>
                <a:sym typeface="Poppins Bold" charset="0"/>
              </a:rPr>
              <a:t>For Schools</a:t>
            </a:r>
          </a:p>
        </p:txBody>
      </p:sp>
      <p:sp>
        <p:nvSpPr>
          <p:cNvPr id="55" name="Freeform 3">
            <a:extLst>
              <a:ext uri="{FF2B5EF4-FFF2-40B4-BE49-F238E27FC236}">
                <a16:creationId xmlns:a16="http://schemas.microsoft.com/office/drawing/2014/main" id="{7C0EF10A-F9A6-BB31-7542-4B7B59031592}"/>
              </a:ext>
            </a:extLst>
          </p:cNvPr>
          <p:cNvSpPr/>
          <p:nvPr/>
        </p:nvSpPr>
        <p:spPr>
          <a:xfrm>
            <a:off x="4994275" y="3767138"/>
            <a:ext cx="3022600" cy="1204912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biLevel thresh="25000"/>
            </a:blip>
            <a:stretch>
              <a:fillRect t="-18" b="-18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+mn-lt"/>
            </a:endParaRPr>
          </a:p>
        </p:txBody>
      </p:sp>
      <p:sp>
        <p:nvSpPr>
          <p:cNvPr id="58" name="Freeform 54">
            <a:extLst>
              <a:ext uri="{FF2B5EF4-FFF2-40B4-BE49-F238E27FC236}">
                <a16:creationId xmlns:a16="http://schemas.microsoft.com/office/drawing/2014/main" id="{80F9A29A-374B-0428-91E9-9161E861572F}"/>
              </a:ext>
            </a:extLst>
          </p:cNvPr>
          <p:cNvSpPr>
            <a:spLocks/>
          </p:cNvSpPr>
          <p:nvPr/>
        </p:nvSpPr>
        <p:spPr bwMode="auto">
          <a:xfrm>
            <a:off x="7702550" y="2967038"/>
            <a:ext cx="1112838" cy="1111250"/>
          </a:xfrm>
          <a:custGeom>
            <a:avLst/>
            <a:gdLst>
              <a:gd name="T0" fmla="*/ 0 w 1668685"/>
              <a:gd name="T1" fmla="*/ 0 h 1668685"/>
              <a:gd name="T2" fmla="*/ 1668685 w 1668685"/>
              <a:gd name="T3" fmla="*/ 1668685 h 1668685"/>
            </a:gdLst>
            <a:ahLst/>
            <a:cxnLst/>
            <a:rect l="T0" t="T1" r="T2" b="T3"/>
            <a:pathLst>
              <a:path w="1668685" h="1668685">
                <a:moveTo>
                  <a:pt x="0" y="0"/>
                </a:moveTo>
                <a:lnTo>
                  <a:pt x="1668686" y="0"/>
                </a:lnTo>
                <a:lnTo>
                  <a:pt x="1668686" y="1668686"/>
                </a:lnTo>
                <a:lnTo>
                  <a:pt x="0" y="166868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1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c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  <p:bldP spid="51" grpId="0"/>
      <p:bldP spid="52" grpId="0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2">
            <a:extLst>
              <a:ext uri="{FF2B5EF4-FFF2-40B4-BE49-F238E27FC236}">
                <a16:creationId xmlns:a16="http://schemas.microsoft.com/office/drawing/2014/main" id="{F83FD2AE-F343-318B-4FC6-D4BD0B0CDB5C}"/>
              </a:ext>
            </a:extLst>
          </p:cNvPr>
          <p:cNvSpPr/>
          <p:nvPr/>
        </p:nvSpPr>
        <p:spPr>
          <a:xfrm rot="10047645">
            <a:off x="2798912" y="3519602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9"/>
                </a:lnTo>
                <a:lnTo>
                  <a:pt x="0" y="67605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grpSp>
        <p:nvGrpSpPr>
          <p:cNvPr id="25605" name="Group 2">
            <a:extLst>
              <a:ext uri="{FF2B5EF4-FFF2-40B4-BE49-F238E27FC236}">
                <a16:creationId xmlns:a16="http://schemas.microsoft.com/office/drawing/2014/main" id="{8D4C58B2-2B16-73AC-AE0A-2E4D1B19F86D}"/>
              </a:ext>
            </a:extLst>
          </p:cNvPr>
          <p:cNvGrpSpPr>
            <a:grpSpLocks/>
          </p:cNvGrpSpPr>
          <p:nvPr/>
        </p:nvGrpSpPr>
        <p:grpSpPr bwMode="auto">
          <a:xfrm>
            <a:off x="0" y="433388"/>
            <a:ext cx="165100" cy="7250112"/>
            <a:chOff x="0" y="0"/>
            <a:chExt cx="330200" cy="14501079"/>
          </a:xfrm>
        </p:grpSpPr>
        <p:sp>
          <p:nvSpPr>
            <p:cNvPr id="25618" name="AutoShape 3">
              <a:extLst>
                <a:ext uri="{FF2B5EF4-FFF2-40B4-BE49-F238E27FC236}">
                  <a16:creationId xmlns:a16="http://schemas.microsoft.com/office/drawing/2014/main" id="{F76ABC06-FCFC-706A-EBB5-7A7528304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30200" cy="3000393"/>
            </a:xfrm>
            <a:prstGeom prst="rect">
              <a:avLst/>
            </a:prstGeom>
            <a:solidFill>
              <a:srgbClr val="FF57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eaLnBrk="1" hangingPunct="1"/>
              <a:endParaRPr lang="en-US" altLang="en-US" sz="1200"/>
            </a:p>
          </p:txBody>
        </p:sp>
        <p:sp>
          <p:nvSpPr>
            <p:cNvPr id="25619" name="AutoShape 4">
              <a:extLst>
                <a:ext uri="{FF2B5EF4-FFF2-40B4-BE49-F238E27FC236}">
                  <a16:creationId xmlns:a16="http://schemas.microsoft.com/office/drawing/2014/main" id="{41F13028-311A-416B-AC25-7661FBEAB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781359"/>
              <a:ext cx="330200" cy="5141675"/>
            </a:xfrm>
            <a:prstGeom prst="rect">
              <a:avLst/>
            </a:prstGeom>
            <a:solidFill>
              <a:srgbClr val="F7BA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eaLnBrk="1" hangingPunct="1"/>
              <a:endParaRPr lang="en-US" altLang="en-US" sz="1200"/>
            </a:p>
          </p:txBody>
        </p:sp>
        <p:sp>
          <p:nvSpPr>
            <p:cNvPr id="25620" name="AutoShape 5">
              <a:extLst>
                <a:ext uri="{FF2B5EF4-FFF2-40B4-BE49-F238E27FC236}">
                  <a16:creationId xmlns:a16="http://schemas.microsoft.com/office/drawing/2014/main" id="{E65233D9-C66C-6C55-EC6D-697EC9D89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278022"/>
              <a:ext cx="330200" cy="5192180"/>
            </a:xfrm>
            <a:prstGeom prst="rect">
              <a:avLst/>
            </a:prstGeom>
            <a:solidFill>
              <a:srgbClr val="FCC7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eaLnBrk="1" hangingPunct="1"/>
              <a:endParaRPr lang="en-US" altLang="en-US" sz="1200"/>
            </a:p>
          </p:txBody>
        </p:sp>
        <p:sp>
          <p:nvSpPr>
            <p:cNvPr id="25621" name="AutoShape 6">
              <a:extLst>
                <a:ext uri="{FF2B5EF4-FFF2-40B4-BE49-F238E27FC236}">
                  <a16:creationId xmlns:a16="http://schemas.microsoft.com/office/drawing/2014/main" id="{4D3AC7A5-4A9D-7AE3-A5FA-06ED0B1C9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9359404"/>
              <a:ext cx="330200" cy="5141675"/>
            </a:xfrm>
            <a:prstGeom prst="rect">
              <a:avLst/>
            </a:prstGeom>
            <a:solidFill>
              <a:srgbClr val="4DD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eaLnBrk="1" hangingPunct="1"/>
              <a:endParaRPr lang="en-US" altLang="en-US" sz="1200"/>
            </a:p>
          </p:txBody>
        </p:sp>
      </p:grpSp>
      <p:sp>
        <p:nvSpPr>
          <p:cNvPr id="25606" name="AutoShape 7">
            <a:extLst>
              <a:ext uri="{FF2B5EF4-FFF2-40B4-BE49-F238E27FC236}">
                <a16:creationId xmlns:a16="http://schemas.microsoft.com/office/drawing/2014/main" id="{8F1AA5FA-35C2-3345-0B46-A21C94CC05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 rot="-5400000">
            <a:off x="5511800" y="-5497512"/>
            <a:ext cx="1168400" cy="12192000"/>
          </a:xfrm>
          <a:prstGeom prst="rect">
            <a:avLst/>
          </a:prstGeom>
          <a:solidFill>
            <a:srgbClr val="006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endParaRPr lang="en-US" altLang="en-US" sz="12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4291EFF-3FB9-C474-8B2D-5B1F9EB44AB5}"/>
              </a:ext>
            </a:extLst>
          </p:cNvPr>
          <p:cNvSpPr/>
          <p:nvPr/>
        </p:nvSpPr>
        <p:spPr>
          <a:xfrm>
            <a:off x="9791700" y="73025"/>
            <a:ext cx="2276475" cy="1095375"/>
          </a:xfrm>
          <a:custGeom>
            <a:avLst/>
            <a:gdLst/>
            <a:ahLst/>
            <a:cxnLst/>
            <a:rect l="l" t="t" r="r" b="b"/>
            <a:pathLst>
              <a:path w="3415880" h="1642929">
                <a:moveTo>
                  <a:pt x="0" y="0"/>
                </a:moveTo>
                <a:lnTo>
                  <a:pt x="3415880" y="0"/>
                </a:lnTo>
                <a:lnTo>
                  <a:pt x="3415880" y="1642929"/>
                </a:lnTo>
                <a:lnTo>
                  <a:pt x="0" y="1642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B115C5F3-AEC5-ED2C-C5EE-8B7066BE07FF}"/>
              </a:ext>
            </a:extLst>
          </p:cNvPr>
          <p:cNvSpPr txBox="1"/>
          <p:nvPr/>
        </p:nvSpPr>
        <p:spPr>
          <a:xfrm>
            <a:off x="406400" y="63500"/>
            <a:ext cx="8978900" cy="101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598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spc="53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Reducing stress in three ways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spc="53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Why Practitioners are Using Healthy Campus</a:t>
            </a:r>
            <a:endParaRPr lang="en-US" sz="4000" b="1" spc="53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660D901-9BA3-6FC4-D694-99FC1BA4130C}"/>
              </a:ext>
            </a:extLst>
          </p:cNvPr>
          <p:cNvSpPr txBox="1"/>
          <p:nvPr/>
        </p:nvSpPr>
        <p:spPr>
          <a:xfrm>
            <a:off x="109538" y="2284413"/>
            <a:ext cx="3946525" cy="8350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64773" lvl="1" algn="ctr" eaLnBrk="1" fontAlgn="auto" hangingPunct="1">
              <a:lnSpc>
                <a:spcPts val="3434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52" b="1" spc="37" dirty="0">
                <a:solidFill>
                  <a:srgbClr val="1924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Student Clearance w/ Consent + Insurance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5A6F93-B4AD-F9C9-1E83-3DAC1F7A3F10}"/>
              </a:ext>
            </a:extLst>
          </p:cNvPr>
          <p:cNvSpPr txBox="1"/>
          <p:nvPr/>
        </p:nvSpPr>
        <p:spPr>
          <a:xfrm>
            <a:off x="4087813" y="2284413"/>
            <a:ext cx="3946525" cy="8350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64773" lvl="1" algn="ctr" eaLnBrk="1" fontAlgn="auto" hangingPunct="1">
              <a:lnSpc>
                <a:spcPts val="3434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52" b="1" spc="37" dirty="0">
                <a:solidFill>
                  <a:srgbClr val="1924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Service Catalog Mapped to Codes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5C04E3-6842-A5FC-DC00-390B91A08B67}"/>
              </a:ext>
            </a:extLst>
          </p:cNvPr>
          <p:cNvSpPr txBox="1"/>
          <p:nvPr/>
        </p:nvSpPr>
        <p:spPr>
          <a:xfrm>
            <a:off x="8026400" y="2284413"/>
            <a:ext cx="3946525" cy="8350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64773" lvl="1" algn="ctr" eaLnBrk="1" fontAlgn="auto" hangingPunct="1">
              <a:lnSpc>
                <a:spcPts val="3434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52" b="1" spc="37" dirty="0">
                <a:solidFill>
                  <a:srgbClr val="1924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Auto-Generated Claims From Services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E09EC65-E2F2-04B5-119A-1DA0AFAED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25813"/>
            <a:ext cx="3116263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8ABBBD6-C640-069F-50E5-779AC7A5D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5975"/>
            <a:ext cx="3268663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24DE04-73FD-3E3E-609E-5EFDE11E6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3282950"/>
            <a:ext cx="2946400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Graphic 23" descr="Badge 3 with solid fill">
            <a:extLst>
              <a:ext uri="{FF2B5EF4-FFF2-40B4-BE49-F238E27FC236}">
                <a16:creationId xmlns:a16="http://schemas.microsoft.com/office/drawing/2014/main" id="{90BD581F-BD8E-C2C7-F9DB-829FE2A2AC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1850" y="1385888"/>
            <a:ext cx="876300" cy="876300"/>
          </a:xfrm>
          <a:prstGeom prst="rect">
            <a:avLst/>
          </a:prstGeom>
        </p:spPr>
      </p:pic>
      <p:pic>
        <p:nvPicPr>
          <p:cNvPr id="28" name="Graphic 27" descr="Badge 1 with solid fill">
            <a:extLst>
              <a:ext uri="{FF2B5EF4-FFF2-40B4-BE49-F238E27FC236}">
                <a16:creationId xmlns:a16="http://schemas.microsoft.com/office/drawing/2014/main" id="{E51F9334-E38C-6F3E-BCF7-BCC0B23DA4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8788" y="1341438"/>
            <a:ext cx="877887" cy="876300"/>
          </a:xfrm>
          <a:prstGeom prst="rect">
            <a:avLst/>
          </a:prstGeom>
        </p:spPr>
      </p:pic>
      <p:pic>
        <p:nvPicPr>
          <p:cNvPr id="34" name="Graphic 33" descr="Badge with solid fill">
            <a:extLst>
              <a:ext uri="{FF2B5EF4-FFF2-40B4-BE49-F238E27FC236}">
                <a16:creationId xmlns:a16="http://schemas.microsoft.com/office/drawing/2014/main" id="{A80AD470-B588-CE36-4E55-2CC921BC9D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5013" y="1341438"/>
            <a:ext cx="876300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13379255-246E-31F1-7CC5-00D19A30AF01}"/>
              </a:ext>
            </a:extLst>
          </p:cNvPr>
          <p:cNvGrpSpPr/>
          <p:nvPr/>
        </p:nvGrpSpPr>
        <p:grpSpPr>
          <a:xfrm>
            <a:off x="0" y="-63490"/>
            <a:ext cx="12190075" cy="6857399"/>
            <a:chOff x="0" y="0"/>
            <a:chExt cx="24380150" cy="13714797"/>
          </a:xfrm>
          <a:solidFill>
            <a:srgbClr val="508757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32F4A80-9CC1-9377-0859-9EA5241287CD}"/>
                </a:ext>
              </a:extLst>
            </p:cNvPr>
            <p:cNvSpPr/>
            <p:nvPr/>
          </p:nvSpPr>
          <p:spPr>
            <a:xfrm>
              <a:off x="0" y="0"/>
              <a:ext cx="24380189" cy="13714857"/>
            </a:xfrm>
            <a:custGeom>
              <a:avLst/>
              <a:gdLst/>
              <a:ahLst/>
              <a:cxnLst/>
              <a:rect l="l" t="t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</p:grpSp>
      <p:sp>
        <p:nvSpPr>
          <p:cNvPr id="27651" name="Freeform 5">
            <a:extLst>
              <a:ext uri="{FF2B5EF4-FFF2-40B4-BE49-F238E27FC236}">
                <a16:creationId xmlns:a16="http://schemas.microsoft.com/office/drawing/2014/main" id="{97C02D46-EA5C-23D1-BFD6-0010DE8AD31D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5112"/>
              <a:gd name="T1" fmla="*/ 0 h 190468"/>
              <a:gd name="T2" fmla="*/ 18285112 w 18285112"/>
              <a:gd name="T3" fmla="*/ 0 h 190468"/>
              <a:gd name="T4" fmla="*/ 18285112 w 18285112"/>
              <a:gd name="T5" fmla="*/ 190469 h 190468"/>
              <a:gd name="T6" fmla="*/ 0 w 18285112"/>
              <a:gd name="T7" fmla="*/ 190469 h 190468"/>
              <a:gd name="T8" fmla="*/ 0 w 18285112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5112" h="190468">
                <a:moveTo>
                  <a:pt x="0" y="0"/>
                </a:moveTo>
                <a:lnTo>
                  <a:pt x="18285112" y="0"/>
                </a:lnTo>
                <a:lnTo>
                  <a:pt x="18285112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BE86AB3-364C-E173-A52D-849C7A201415}"/>
              </a:ext>
            </a:extLst>
          </p:cNvPr>
          <p:cNvSpPr txBox="1"/>
          <p:nvPr/>
        </p:nvSpPr>
        <p:spPr>
          <a:xfrm>
            <a:off x="2086608" y="4941887"/>
            <a:ext cx="8016875" cy="8143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2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23" dirty="0">
                <a:solidFill>
                  <a:schemeClr val="bg1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Additional resources available at </a:t>
            </a:r>
            <a:r>
              <a:rPr lang="en-US" sz="2523" b="1" u="sng" dirty="0">
                <a:solidFill>
                  <a:schemeClr val="bg1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support.healthycampus.com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F98C33C-39E0-E05A-1CB4-4877AD3200CF}"/>
              </a:ext>
            </a:extLst>
          </p:cNvPr>
          <p:cNvSpPr txBox="1"/>
          <p:nvPr/>
        </p:nvSpPr>
        <p:spPr>
          <a:xfrm>
            <a:off x="1593850" y="2733675"/>
            <a:ext cx="9004300" cy="12334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055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122" b="1" dirty="0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Getting to Green</a:t>
            </a: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249819D7-8EB9-4422-09D1-C7880C950A9F}"/>
              </a:ext>
            </a:extLst>
          </p:cNvPr>
          <p:cNvSpPr/>
          <p:nvPr/>
        </p:nvSpPr>
        <p:spPr>
          <a:xfrm>
            <a:off x="4927743" y="992490"/>
            <a:ext cx="2334607" cy="835353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12407D5-2E0C-2FF7-1FB5-EF261AB70ABF}"/>
              </a:ext>
            </a:extLst>
          </p:cNvPr>
          <p:cNvGrpSpPr/>
          <p:nvPr/>
        </p:nvGrpSpPr>
        <p:grpSpPr>
          <a:xfrm>
            <a:off x="50" y="-90529"/>
            <a:ext cx="4000142" cy="6820466"/>
            <a:chOff x="0" y="0"/>
            <a:chExt cx="1580303" cy="2694505"/>
          </a:xfrm>
          <a:solidFill>
            <a:srgbClr val="508757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0D6EE15-750C-D42F-037A-2B37B71973CE}"/>
                </a:ext>
              </a:extLst>
            </p:cNvPr>
            <p:cNvSpPr/>
            <p:nvPr/>
          </p:nvSpPr>
          <p:spPr>
            <a:xfrm>
              <a:off x="0" y="0"/>
              <a:ext cx="1580303" cy="2694505"/>
            </a:xfrm>
            <a:custGeom>
              <a:avLst/>
              <a:gdLst/>
              <a:ahLst/>
              <a:cxnLst/>
              <a:rect l="l" t="t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A34EC83-F352-353C-CEC1-A9B3F1C806D9}"/>
                </a:ext>
              </a:extLst>
            </p:cNvPr>
            <p:cNvSpPr txBox="1"/>
            <p:nvPr/>
          </p:nvSpPr>
          <p:spPr>
            <a:xfrm>
              <a:off x="0" y="0"/>
              <a:ext cx="1580303" cy="2694505"/>
            </a:xfrm>
            <a:prstGeom prst="rect">
              <a:avLst/>
            </a:prstGeom>
            <a:grpFill/>
          </p:spPr>
          <p:txBody>
            <a:bodyPr lIns="33867" tIns="33867" rIns="33867" bIns="33867" anchor="ctr"/>
            <a:lstStyle/>
            <a:p>
              <a:pPr algn="ctr" eaLnBrk="1" fontAlgn="auto" hangingPunct="1">
                <a:lnSpc>
                  <a:spcPts val="1494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sz="1200">
                <a:latin typeface="+mn-lt"/>
              </a:endParaRPr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5B2747EF-03D0-A3A6-C40D-06B0F78F87B2}"/>
              </a:ext>
            </a:extLst>
          </p:cNvPr>
          <p:cNvSpPr txBox="1"/>
          <p:nvPr/>
        </p:nvSpPr>
        <p:spPr>
          <a:xfrm>
            <a:off x="447312" y="1666875"/>
            <a:ext cx="3336925" cy="16922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67" b="1" spc="39" dirty="0">
                <a:solidFill>
                  <a:srgbClr val="FFFFFF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The Stoplight System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60F235A-BDB9-1E23-648E-00FE4522D952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28679" name="Freeform 7">
            <a:extLst>
              <a:ext uri="{FF2B5EF4-FFF2-40B4-BE49-F238E27FC236}">
                <a16:creationId xmlns:a16="http://schemas.microsoft.com/office/drawing/2014/main" id="{BB4F4F0C-8086-1948-2C8E-70894874CB0B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D376FD4-9CDB-CEB5-55B5-73FBA072EDBC}"/>
              </a:ext>
            </a:extLst>
          </p:cNvPr>
          <p:cNvSpPr txBox="1"/>
          <p:nvPr/>
        </p:nvSpPr>
        <p:spPr>
          <a:xfrm>
            <a:off x="4219575" y="1122363"/>
            <a:ext cx="7283450" cy="52101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In the Healthy Campus Platform, student clearance is represented by the </a:t>
            </a:r>
            <a:r>
              <a:rPr lang="en-US" sz="2000" b="1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stoplight system</a:t>
            </a: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.</a:t>
            </a: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1F1F1F"/>
                </a:solidFill>
                <a:latin typeface="Inter Tight"/>
              </a:rPr>
              <a:t>🟢 </a:t>
            </a:r>
            <a: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Green means a student is fully cleared </a:t>
            </a:r>
            <a:b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</a:br>
            <a:r>
              <a:rPr lang="en-US" dirty="0">
                <a:latin typeface="+mn-lt"/>
              </a:rPr>
              <a:t>🟡 </a:t>
            </a:r>
            <a: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Yellow means the student is missing some items </a:t>
            </a:r>
            <a:b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</a:br>
            <a:r>
              <a:rPr lang="en-US" dirty="0">
                <a:latin typeface="+mn-lt"/>
              </a:rPr>
              <a:t>🔴 </a:t>
            </a:r>
            <a: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Red means no consent has been collected</a:t>
            </a: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.</a:t>
            </a:r>
            <a:endParaRPr lang="en-US" sz="2000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Requirements for Clearance</a:t>
            </a: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:</a:t>
            </a:r>
          </a:p>
          <a:p>
            <a:pPr marL="586752" lvl="1" indent="-34290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Insurance Information</a:t>
            </a:r>
          </a:p>
          <a:p>
            <a:pPr marL="586752" lvl="1" indent="-34290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Consent to Treat</a:t>
            </a:r>
          </a:p>
          <a:p>
            <a:pPr marL="586752" lvl="1" indent="-34290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Consent to Bill</a:t>
            </a:r>
          </a:p>
          <a:p>
            <a:pPr marL="586752" lvl="1" indent="-34290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Medical Necessity</a:t>
            </a: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1F1F1F"/>
                </a:solidFill>
                <a:latin typeface="Inter Tight"/>
              </a:rPr>
              <a:t>Only </a:t>
            </a:r>
            <a:r>
              <a:rPr lang="en-US" sz="2800" dirty="0">
                <a:solidFill>
                  <a:srgbClr val="1F1F1F"/>
                </a:solidFill>
                <a:latin typeface="Inter Tight"/>
              </a:rPr>
              <a:t>🟢 </a:t>
            </a:r>
            <a:r>
              <a:rPr lang="en-US" sz="2800" b="1" dirty="0">
                <a:solidFill>
                  <a:srgbClr val="1F1F1F"/>
                </a:solidFill>
                <a:latin typeface="Inter Tight"/>
              </a:rPr>
              <a:t>green students are eligible for claim submission.</a:t>
            </a:r>
            <a:endParaRPr lang="en-US" sz="2800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</p:txBody>
      </p:sp>
      <p:sp>
        <p:nvSpPr>
          <p:cNvPr id="28681" name="TextBox 8">
            <a:extLst>
              <a:ext uri="{FF2B5EF4-FFF2-40B4-BE49-F238E27FC236}">
                <a16:creationId xmlns:a16="http://schemas.microsoft.com/office/drawing/2014/main" id="{6C23A3C6-AB14-AD3B-00E0-CAC258C90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0538" y="185738"/>
            <a:ext cx="78898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7038"/>
              </a:lnSpc>
            </a:pPr>
            <a:r>
              <a:rPr lang="en-US" altLang="en-US" sz="3200" b="1">
                <a:solidFill>
                  <a:srgbClr val="508757"/>
                </a:solidFill>
                <a:latin typeface="Proxima Nova Bold" panose="020B0604020202020204" charset="0"/>
                <a:cs typeface="Proxima Nova Bold" panose="020B0604020202020204" charset="0"/>
                <a:sym typeface="Proxima Nova Bold" panose="020B0604020202020204" charset="0"/>
              </a:rPr>
              <a:t>Student Clearance Under CYBHI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74FA4058-C0D0-9B16-95EF-3B51AE9855F7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161152F-5622-C7A0-44C8-DFB96D8DD99D}"/>
              </a:ext>
            </a:extLst>
          </p:cNvPr>
          <p:cNvGrpSpPr/>
          <p:nvPr/>
        </p:nvGrpSpPr>
        <p:grpSpPr>
          <a:xfrm>
            <a:off x="50" y="-90529"/>
            <a:ext cx="4000142" cy="6820466"/>
            <a:chOff x="0" y="0"/>
            <a:chExt cx="1580303" cy="2694505"/>
          </a:xfrm>
          <a:solidFill>
            <a:srgbClr val="508757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4B744D8-98E2-1137-64A2-273862109DC7}"/>
                </a:ext>
              </a:extLst>
            </p:cNvPr>
            <p:cNvSpPr/>
            <p:nvPr/>
          </p:nvSpPr>
          <p:spPr>
            <a:xfrm>
              <a:off x="0" y="0"/>
              <a:ext cx="1580303" cy="2694505"/>
            </a:xfrm>
            <a:custGeom>
              <a:avLst/>
              <a:gdLst/>
              <a:ahLst/>
              <a:cxnLst/>
              <a:rect l="l" t="t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079A5E5-C130-DDF3-68F4-56D71EDB8581}"/>
                </a:ext>
              </a:extLst>
            </p:cNvPr>
            <p:cNvSpPr txBox="1"/>
            <p:nvPr/>
          </p:nvSpPr>
          <p:spPr>
            <a:xfrm>
              <a:off x="0" y="0"/>
              <a:ext cx="1580303" cy="2694505"/>
            </a:xfrm>
            <a:prstGeom prst="rect">
              <a:avLst/>
            </a:prstGeom>
            <a:grpFill/>
          </p:spPr>
          <p:txBody>
            <a:bodyPr lIns="33867" tIns="33867" rIns="33867" bIns="33867" anchor="ctr"/>
            <a:lstStyle/>
            <a:p>
              <a:pPr algn="ctr" eaLnBrk="1" fontAlgn="auto" hangingPunct="1">
                <a:lnSpc>
                  <a:spcPts val="1494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sz="1200">
                <a:latin typeface="+mn-lt"/>
              </a:endParaRPr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781E682C-4911-2714-76A5-7E984A020D50}"/>
              </a:ext>
            </a:extLst>
          </p:cNvPr>
          <p:cNvSpPr txBox="1"/>
          <p:nvPr/>
        </p:nvSpPr>
        <p:spPr>
          <a:xfrm>
            <a:off x="688975" y="1689100"/>
            <a:ext cx="3336925" cy="112871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67" b="1" spc="39">
                <a:solidFill>
                  <a:srgbClr val="FFFFFF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Insurance Collection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72D6BBA-EE12-D0A0-E88C-905E50FF9680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29703" name="Freeform 7">
            <a:extLst>
              <a:ext uri="{FF2B5EF4-FFF2-40B4-BE49-F238E27FC236}">
                <a16:creationId xmlns:a16="http://schemas.microsoft.com/office/drawing/2014/main" id="{9F4024AE-C3F5-C512-55BB-0D3D0B478E46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07A5625-57D1-4D4B-4011-0C2AAACC7620}"/>
              </a:ext>
            </a:extLst>
          </p:cNvPr>
          <p:cNvSpPr txBox="1"/>
          <p:nvPr/>
        </p:nvSpPr>
        <p:spPr>
          <a:xfrm>
            <a:off x="4025900" y="1177925"/>
            <a:ext cx="8588375" cy="17208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87704" lvl="1" indent="-243852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There are several ways insurance information can be collected:</a:t>
            </a:r>
          </a:p>
          <a:p>
            <a:pPr marL="1097335" lvl="3" indent="-243852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Via integration with your Student Information System (SIS)</a:t>
            </a:r>
            <a:endParaRPr lang="en-US" sz="2000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1097335" lvl="3" indent="-243852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Entered by an admin or practitioner via the Student profile</a:t>
            </a:r>
          </a:p>
          <a:p>
            <a:pPr marL="1097335" lvl="3" indent="-243852" eaLnBrk="1" fontAlgn="auto" hangingPunct="1">
              <a:lnSpc>
                <a:spcPts val="271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Provided online through the One-Click Portal</a:t>
            </a: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</p:txBody>
      </p:sp>
      <p:sp>
        <p:nvSpPr>
          <p:cNvPr id="29705" name="TextBox 8">
            <a:extLst>
              <a:ext uri="{FF2B5EF4-FFF2-40B4-BE49-F238E27FC236}">
                <a16:creationId xmlns:a16="http://schemas.microsoft.com/office/drawing/2014/main" id="{2945BE4C-91D4-8ED8-6312-0469866FF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0538" y="185738"/>
            <a:ext cx="78898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7038"/>
              </a:lnSpc>
            </a:pPr>
            <a:r>
              <a:rPr lang="en-US" altLang="en-US" sz="2400" b="1">
                <a:solidFill>
                  <a:srgbClr val="508757"/>
                </a:solidFill>
                <a:latin typeface="Proxima Nova Bold" panose="020B0604020202020204" charset="0"/>
                <a:cs typeface="Proxima Nova Bold" panose="020B0604020202020204" charset="0"/>
                <a:sym typeface="Proxima Nova Bold" panose="020B0604020202020204" charset="0"/>
              </a:rPr>
              <a:t>How is insurance collected into Healthy Campus?</a:t>
            </a: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A8E8B607-A587-68DC-6E0F-A635CF886ADF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1BDDB2-3B8F-89FF-FDDD-E7C8179C38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0538" y="2846388"/>
            <a:ext cx="4232275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5">
            <a:extLst>
              <a:ext uri="{FF2B5EF4-FFF2-40B4-BE49-F238E27FC236}">
                <a16:creationId xmlns:a16="http://schemas.microsoft.com/office/drawing/2014/main" id="{765BE2C8-8BD5-BD7D-B419-70564AA42F23}"/>
              </a:ext>
            </a:extLst>
          </p:cNvPr>
          <p:cNvSpPr txBox="1"/>
          <p:nvPr/>
        </p:nvSpPr>
        <p:spPr>
          <a:xfrm>
            <a:off x="8710613" y="3505200"/>
            <a:ext cx="3725862" cy="17208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Requirements:</a:t>
            </a:r>
          </a:p>
          <a:p>
            <a:pPr marL="586752" lvl="1" indent="-34290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Insurance Company Name</a:t>
            </a:r>
          </a:p>
          <a:p>
            <a:pPr marL="586752" lvl="1" indent="-34290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Member ID</a:t>
            </a:r>
          </a:p>
          <a:p>
            <a:pPr marL="586752" lvl="1" indent="-34290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Cardholder First Name</a:t>
            </a:r>
          </a:p>
          <a:p>
            <a:pPr marL="586752" lvl="1" indent="-34290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Cardholder Last Name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033FBED-EB6C-CE8D-FD46-B3F7EDA10A2D}"/>
              </a:ext>
            </a:extLst>
          </p:cNvPr>
          <p:cNvGrpSpPr/>
          <p:nvPr/>
        </p:nvGrpSpPr>
        <p:grpSpPr>
          <a:xfrm>
            <a:off x="50" y="-90529"/>
            <a:ext cx="4000142" cy="6820466"/>
            <a:chOff x="0" y="0"/>
            <a:chExt cx="1580303" cy="2694505"/>
          </a:xfrm>
          <a:solidFill>
            <a:srgbClr val="508757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C617024-7CA0-08F4-1E12-056197215D17}"/>
                </a:ext>
              </a:extLst>
            </p:cNvPr>
            <p:cNvSpPr/>
            <p:nvPr/>
          </p:nvSpPr>
          <p:spPr>
            <a:xfrm>
              <a:off x="0" y="0"/>
              <a:ext cx="1580303" cy="2694505"/>
            </a:xfrm>
            <a:custGeom>
              <a:avLst/>
              <a:gdLst/>
              <a:ahLst/>
              <a:cxnLst/>
              <a:rect l="l" t="t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F751B74-0590-0DCE-2DC1-5F2A404860DB}"/>
                </a:ext>
              </a:extLst>
            </p:cNvPr>
            <p:cNvSpPr txBox="1"/>
            <p:nvPr/>
          </p:nvSpPr>
          <p:spPr>
            <a:xfrm>
              <a:off x="0" y="0"/>
              <a:ext cx="1580303" cy="2694505"/>
            </a:xfrm>
            <a:prstGeom prst="rect">
              <a:avLst/>
            </a:prstGeom>
            <a:grpFill/>
          </p:spPr>
          <p:txBody>
            <a:bodyPr lIns="33867" tIns="33867" rIns="33867" bIns="33867" anchor="ctr"/>
            <a:lstStyle/>
            <a:p>
              <a:pPr algn="ctr" eaLnBrk="1" fontAlgn="auto" hangingPunct="1">
                <a:lnSpc>
                  <a:spcPts val="1494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sz="1200">
                <a:latin typeface="+mn-lt"/>
              </a:endParaRPr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D147786E-1657-89D5-7C82-BE5611300A97}"/>
              </a:ext>
            </a:extLst>
          </p:cNvPr>
          <p:cNvSpPr txBox="1"/>
          <p:nvPr/>
        </p:nvSpPr>
        <p:spPr>
          <a:xfrm>
            <a:off x="331788" y="2219325"/>
            <a:ext cx="3336925" cy="16922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67" b="1" spc="39">
                <a:solidFill>
                  <a:srgbClr val="FFFFFF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Consent Collection &amp; Management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D73BD46-4122-EA98-2400-C068D61514DC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0727" name="Freeform 7">
            <a:extLst>
              <a:ext uri="{FF2B5EF4-FFF2-40B4-BE49-F238E27FC236}">
                <a16:creationId xmlns:a16="http://schemas.microsoft.com/office/drawing/2014/main" id="{3A5E616D-69F1-366D-DC5D-0C9098485732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8FED0DF-A8CD-F9B4-2486-C7FACE9FF14A}"/>
              </a:ext>
            </a:extLst>
          </p:cNvPr>
          <p:cNvSpPr txBox="1"/>
          <p:nvPr/>
        </p:nvSpPr>
        <p:spPr>
          <a:xfrm>
            <a:off x="4300538" y="185738"/>
            <a:ext cx="7889875" cy="7858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4" b="1" dirty="0">
                <a:solidFill>
                  <a:srgbClr val="508757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Collecting Signed Consents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79790A2-85EC-9FB6-6224-BD8BA8656560}"/>
              </a:ext>
            </a:extLst>
          </p:cNvPr>
          <p:cNvSpPr txBox="1"/>
          <p:nvPr/>
        </p:nvSpPr>
        <p:spPr>
          <a:xfrm>
            <a:off x="4300538" y="1058863"/>
            <a:ext cx="7891462" cy="17319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0" lvl="1" indent="-60917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There are several ways consents can be collected:</a:t>
            </a:r>
          </a:p>
          <a:p>
            <a:pPr marL="640135" lvl="2" indent="-243852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Via integration with your Student Information System (SIS)</a:t>
            </a:r>
            <a:endParaRPr lang="en-US" sz="2000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640135" lvl="2" indent="-243852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Entered by an admin or practitioner via the Student profile</a:t>
            </a:r>
          </a:p>
          <a:p>
            <a:pPr marL="640135" lvl="2" indent="-243852" eaLnBrk="1" fontAlgn="auto" hangingPunct="1">
              <a:lnSpc>
                <a:spcPts val="271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Provided online through the One-Click Portal</a:t>
            </a:r>
            <a:endParaRPr lang="en-US" sz="2000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243870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259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</p:txBody>
      </p:sp>
      <p:sp>
        <p:nvSpPr>
          <p:cNvPr id="30730" name="TextBox 8">
            <a:extLst>
              <a:ext uri="{FF2B5EF4-FFF2-40B4-BE49-F238E27FC236}">
                <a16:creationId xmlns:a16="http://schemas.microsoft.com/office/drawing/2014/main" id="{2D928E2E-3F8B-7939-06B7-E2D2E926F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0538" y="4830763"/>
            <a:ext cx="78898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7038"/>
              </a:lnSpc>
            </a:pPr>
            <a:r>
              <a:rPr lang="en-US" altLang="en-US" sz="2400" b="1">
                <a:solidFill>
                  <a:srgbClr val="508757"/>
                </a:solidFill>
                <a:latin typeface="Proxima Nova Bold" panose="020B0604020202020204" charset="0"/>
                <a:cs typeface="Proxima Nova Bold" panose="020B0604020202020204" charset="0"/>
                <a:sym typeface="Proxima Nova Bold" panose="020B0604020202020204" charset="0"/>
              </a:rPr>
              <a:t>A Note on Minor Consent</a:t>
            </a: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71364709-3A78-FB3E-9711-91B54D77C565}"/>
              </a:ext>
            </a:extLst>
          </p:cNvPr>
          <p:cNvSpPr txBox="1"/>
          <p:nvPr/>
        </p:nvSpPr>
        <p:spPr>
          <a:xfrm>
            <a:off x="4141788" y="5648325"/>
            <a:ext cx="7535862" cy="83026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To conform to law, the platform allows Practitioners and Admins the option to sign a maturity attestation to allow 12+ age minors to self-consent</a:t>
            </a: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EB21368D-018D-278A-CE18-FF728E6E8428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8FA374-A027-7775-9804-512E00E0D8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0700" y="2655888"/>
            <a:ext cx="4633913" cy="2174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5AFAB2-2C3B-87EE-46C1-D42C432BD4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5475" y="2946400"/>
            <a:ext cx="3513138" cy="218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689D0-BAAA-A570-52F5-C4B195427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CD5B5460-9192-3B74-EB90-168CE330F5EB}"/>
              </a:ext>
            </a:extLst>
          </p:cNvPr>
          <p:cNvSpPr/>
          <p:nvPr/>
        </p:nvSpPr>
        <p:spPr>
          <a:xfrm rot="-3360217">
            <a:off x="9329615" y="-1312739"/>
            <a:ext cx="1755151" cy="3604321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B0EF651E-3A16-6AC6-E3CD-FC12E83EA8B3}"/>
              </a:ext>
            </a:extLst>
          </p:cNvPr>
          <p:cNvGrpSpPr/>
          <p:nvPr/>
        </p:nvGrpSpPr>
        <p:grpSpPr>
          <a:xfrm>
            <a:off x="-30077" y="6665510"/>
            <a:ext cx="12222077" cy="315830"/>
            <a:chOff x="0" y="0"/>
            <a:chExt cx="24444153" cy="631660"/>
          </a:xfrm>
        </p:grpSpPr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12C1925D-E645-1BCD-C5AF-10B57C58FB8E}"/>
                </a:ext>
              </a:extLst>
            </p:cNvPr>
            <p:cNvSpPr/>
            <p:nvPr/>
          </p:nvSpPr>
          <p:spPr>
            <a:xfrm rot="-5400000">
              <a:off x="13895382" y="-5753315"/>
              <a:ext cx="631660" cy="12138289"/>
            </a:xfrm>
            <a:prstGeom prst="rect">
              <a:avLst/>
            </a:prstGeom>
            <a:solidFill>
              <a:srgbClr val="FCC70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AutoShape 10">
              <a:extLst>
                <a:ext uri="{FF2B5EF4-FFF2-40B4-BE49-F238E27FC236}">
                  <a16:creationId xmlns:a16="http://schemas.microsoft.com/office/drawing/2014/main" id="{008A9B48-C5ED-7CFB-19D7-9B69400615E7}"/>
                </a:ext>
              </a:extLst>
            </p:cNvPr>
            <p:cNvSpPr/>
            <p:nvPr/>
          </p:nvSpPr>
          <p:spPr>
            <a:xfrm rot="-5400000">
              <a:off x="2255007" y="-2255007"/>
              <a:ext cx="631660" cy="5141675"/>
            </a:xfrm>
            <a:prstGeom prst="rect">
              <a:avLst/>
            </a:prstGeom>
            <a:solidFill>
              <a:srgbClr val="4DDED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AutoShape 11">
              <a:extLst>
                <a:ext uri="{FF2B5EF4-FFF2-40B4-BE49-F238E27FC236}">
                  <a16:creationId xmlns:a16="http://schemas.microsoft.com/office/drawing/2014/main" id="{23C9C54A-1C70-7F32-4429-D60950CBC8F3}"/>
                </a:ext>
              </a:extLst>
            </p:cNvPr>
            <p:cNvSpPr/>
            <p:nvPr/>
          </p:nvSpPr>
          <p:spPr>
            <a:xfrm rot="-5400000">
              <a:off x="6326041" y="-1184367"/>
              <a:ext cx="631660" cy="3000393"/>
            </a:xfrm>
            <a:prstGeom prst="rect">
              <a:avLst/>
            </a:prstGeom>
            <a:solidFill>
              <a:srgbClr val="FF570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A7EA106F-EFE0-A095-C4B6-6C00254F105F}"/>
                </a:ext>
              </a:extLst>
            </p:cNvPr>
            <p:cNvSpPr/>
            <p:nvPr/>
          </p:nvSpPr>
          <p:spPr>
            <a:xfrm rot="-5400000">
              <a:off x="22046425" y="-1766068"/>
              <a:ext cx="631660" cy="4163796"/>
            </a:xfrm>
            <a:prstGeom prst="rect">
              <a:avLst/>
            </a:prstGeom>
            <a:solidFill>
              <a:srgbClr val="F7BAC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AutoShape 2">
            <a:extLst>
              <a:ext uri="{FF2B5EF4-FFF2-40B4-BE49-F238E27FC236}">
                <a16:creationId xmlns:a16="http://schemas.microsoft.com/office/drawing/2014/main" id="{0F50011B-5AF2-0F3B-37DB-7EBA858D7F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40300" y="2847976"/>
            <a:ext cx="2311400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AA90E0-8F13-A85C-7845-329B34306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845" y="822326"/>
            <a:ext cx="4291339" cy="3043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5E67BC9-A02A-AD65-29CE-F58AF810011C}"/>
              </a:ext>
            </a:extLst>
          </p:cNvPr>
          <p:cNvSpPr txBox="1"/>
          <p:nvPr/>
        </p:nvSpPr>
        <p:spPr>
          <a:xfrm>
            <a:off x="4441827" y="4718372"/>
            <a:ext cx="749996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dirty="0">
                <a:latin typeface="Proxima Nova Bold" panose="020B0604020202020204" charset="0"/>
                <a:cs typeface="Proxima Nova Bold" panose="020B0604020202020204" charset="0"/>
              </a:rPr>
              <a:t>Can be collected and supported in several ways:</a:t>
            </a:r>
          </a:p>
          <a:p>
            <a:pPr marL="495350" indent="-495350">
              <a:buFont typeface="+mj-lt"/>
              <a:buAutoNum type="arabicPeriod"/>
            </a:pPr>
            <a:r>
              <a:rPr lang="en-US" sz="2000" dirty="0">
                <a:latin typeface="Proxima Nova Bold" panose="020B0604020202020204" charset="0"/>
                <a:cs typeface="Proxima Nova Bold" panose="020B0604020202020204" charset="0"/>
              </a:rPr>
              <a:t>Upload Supporting Documentation</a:t>
            </a:r>
          </a:p>
          <a:p>
            <a:pPr marL="495350" indent="-495350">
              <a:buFont typeface="+mj-lt"/>
              <a:buAutoNum type="arabicPeriod"/>
            </a:pPr>
            <a:r>
              <a:rPr lang="en-US" sz="2000" dirty="0">
                <a:latin typeface="Proxima Nova Bold" panose="020B0604020202020204" charset="0"/>
                <a:cs typeface="Proxima Nova Bold" panose="020B0604020202020204" charset="0"/>
              </a:rPr>
              <a:t>Reference a Prior Documented Session</a:t>
            </a:r>
          </a:p>
          <a:p>
            <a:pPr marL="495350" indent="-495350">
              <a:buFont typeface="+mj-lt"/>
              <a:buAutoNum type="arabicPeriod"/>
            </a:pPr>
            <a:r>
              <a:rPr lang="en-US" sz="2000" dirty="0">
                <a:latin typeface="Proxima Nova Bold" panose="020B0604020202020204" charset="0"/>
                <a:cs typeface="Proxima Nova Bold" panose="020B0604020202020204" charset="0"/>
              </a:rPr>
              <a:t>Mass Upload</a:t>
            </a: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B5190A3A-29DA-FF82-2109-29A246683C61}"/>
              </a:ext>
            </a:extLst>
          </p:cNvPr>
          <p:cNvGrpSpPr/>
          <p:nvPr/>
        </p:nvGrpSpPr>
        <p:grpSpPr>
          <a:xfrm>
            <a:off x="50" y="-90529"/>
            <a:ext cx="4000142" cy="6820466"/>
            <a:chOff x="0" y="0"/>
            <a:chExt cx="1580303" cy="2694505"/>
          </a:xfrm>
          <a:solidFill>
            <a:srgbClr val="508757"/>
          </a:solidFill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EC55FF7E-06D6-A832-500B-F9ACCCDAD7A8}"/>
                </a:ext>
              </a:extLst>
            </p:cNvPr>
            <p:cNvSpPr/>
            <p:nvPr/>
          </p:nvSpPr>
          <p:spPr>
            <a:xfrm>
              <a:off x="0" y="0"/>
              <a:ext cx="1580303" cy="2694505"/>
            </a:xfrm>
            <a:custGeom>
              <a:avLst/>
              <a:gdLst/>
              <a:ahLst/>
              <a:cxnLst/>
              <a:rect l="l" t="t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TextBox 4">
              <a:extLst>
                <a:ext uri="{FF2B5EF4-FFF2-40B4-BE49-F238E27FC236}">
                  <a16:creationId xmlns:a16="http://schemas.microsoft.com/office/drawing/2014/main" id="{A86FFB79-3B36-B083-CE3C-4D7A0D6F4D96}"/>
                </a:ext>
              </a:extLst>
            </p:cNvPr>
            <p:cNvSpPr txBox="1"/>
            <p:nvPr/>
          </p:nvSpPr>
          <p:spPr>
            <a:xfrm>
              <a:off x="0" y="0"/>
              <a:ext cx="1580303" cy="2694505"/>
            </a:xfrm>
            <a:prstGeom prst="rect">
              <a:avLst/>
            </a:prstGeom>
            <a:grpFill/>
          </p:spPr>
          <p:txBody>
            <a:bodyPr lIns="33867" tIns="33867" rIns="33867" bIns="33867" anchor="ctr"/>
            <a:lstStyle/>
            <a:p>
              <a:pPr algn="ctr">
                <a:lnSpc>
                  <a:spcPts val="1494"/>
                </a:lnSpc>
                <a:defRPr/>
              </a:pPr>
              <a:endParaRPr/>
            </a:p>
          </p:txBody>
        </p: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0C7B8A6C-75A5-316C-448D-EE1BA1ECCDF7}"/>
              </a:ext>
            </a:extLst>
          </p:cNvPr>
          <p:cNvSpPr txBox="1"/>
          <p:nvPr/>
        </p:nvSpPr>
        <p:spPr>
          <a:xfrm>
            <a:off x="331789" y="2219326"/>
            <a:ext cx="3336925" cy="11541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4484"/>
              </a:lnSpc>
            </a:pPr>
            <a:r>
              <a:rPr lang="en-US" sz="4000" b="1" spc="18" dirty="0">
                <a:solidFill>
                  <a:srgbClr val="FEFEFE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Medical Necessity</a:t>
            </a:r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7BBA0373-2842-7CB9-5B09-C24FE978435D}"/>
              </a:ext>
            </a:extLst>
          </p:cNvPr>
          <p:cNvSpPr/>
          <p:nvPr/>
        </p:nvSpPr>
        <p:spPr>
          <a:xfrm>
            <a:off x="688976" y="433389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882D015-3D47-C662-4FEA-4E0FC6FBC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0836" y="682264"/>
            <a:ext cx="3289376" cy="3323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0309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BA1A1643-7768-D7FC-1FA6-49777690243E}"/>
              </a:ext>
            </a:extLst>
          </p:cNvPr>
          <p:cNvGrpSpPr/>
          <p:nvPr/>
        </p:nvGrpSpPr>
        <p:grpSpPr>
          <a:xfrm>
            <a:off x="0" y="-63490"/>
            <a:ext cx="12190075" cy="6857399"/>
            <a:chOff x="0" y="0"/>
            <a:chExt cx="24380150" cy="13714797"/>
          </a:xfrm>
          <a:solidFill>
            <a:srgbClr val="0061F2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8033DE-1893-2512-77C8-A2C798D561B7}"/>
                </a:ext>
              </a:extLst>
            </p:cNvPr>
            <p:cNvSpPr/>
            <p:nvPr/>
          </p:nvSpPr>
          <p:spPr>
            <a:xfrm>
              <a:off x="0" y="0"/>
              <a:ext cx="24380189" cy="13714857"/>
            </a:xfrm>
            <a:custGeom>
              <a:avLst/>
              <a:gdLst/>
              <a:ahLst/>
              <a:cxnLst/>
              <a:rect l="l" t="t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</p:grpSp>
      <p:sp>
        <p:nvSpPr>
          <p:cNvPr id="31747" name="Freeform 5">
            <a:extLst>
              <a:ext uri="{FF2B5EF4-FFF2-40B4-BE49-F238E27FC236}">
                <a16:creationId xmlns:a16="http://schemas.microsoft.com/office/drawing/2014/main" id="{07177815-7ED1-8D71-FBC2-685408897167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5112"/>
              <a:gd name="T1" fmla="*/ 0 h 190468"/>
              <a:gd name="T2" fmla="*/ 18285112 w 18285112"/>
              <a:gd name="T3" fmla="*/ 0 h 190468"/>
              <a:gd name="T4" fmla="*/ 18285112 w 18285112"/>
              <a:gd name="T5" fmla="*/ 190469 h 190468"/>
              <a:gd name="T6" fmla="*/ 0 w 18285112"/>
              <a:gd name="T7" fmla="*/ 190469 h 190468"/>
              <a:gd name="T8" fmla="*/ 0 w 18285112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5112" h="190468">
                <a:moveTo>
                  <a:pt x="0" y="0"/>
                </a:moveTo>
                <a:lnTo>
                  <a:pt x="18285112" y="0"/>
                </a:lnTo>
                <a:lnTo>
                  <a:pt x="18285112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EE195DC-292C-6E72-7C1F-A8560F228BE8}"/>
              </a:ext>
            </a:extLst>
          </p:cNvPr>
          <p:cNvSpPr txBox="1"/>
          <p:nvPr/>
        </p:nvSpPr>
        <p:spPr>
          <a:xfrm>
            <a:off x="2092325" y="4619625"/>
            <a:ext cx="8018463" cy="8143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2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23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Additional resources available at </a:t>
            </a:r>
            <a:r>
              <a:rPr lang="en-US" sz="2523" b="1" u="sng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support.healthycampus.com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C564D93-A11E-5855-75BA-E3D2BDAA359A}"/>
              </a:ext>
            </a:extLst>
          </p:cNvPr>
          <p:cNvSpPr txBox="1"/>
          <p:nvPr/>
        </p:nvSpPr>
        <p:spPr>
          <a:xfrm>
            <a:off x="1743075" y="1604963"/>
            <a:ext cx="9005888" cy="25923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055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122" b="1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Platform Overview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>
            <a:extLst>
              <a:ext uri="{FF2B5EF4-FFF2-40B4-BE49-F238E27FC236}">
                <a16:creationId xmlns:a16="http://schemas.microsoft.com/office/drawing/2014/main" id="{5EECBBA8-F065-9E98-4D96-E98BD4B24994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19901"/>
            <a:chOff x="0" y="0"/>
            <a:chExt cx="1580303" cy="2694505"/>
          </a:xfrm>
        </p:grpSpPr>
        <p:sp>
          <p:nvSpPr>
            <p:cNvPr id="32781" name="Freeform 3">
              <a:extLst>
                <a:ext uri="{FF2B5EF4-FFF2-40B4-BE49-F238E27FC236}">
                  <a16:creationId xmlns:a16="http://schemas.microsoft.com/office/drawing/2014/main" id="{1D5C6942-A0FB-9FA3-65FA-261D21B70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2" name="TextBox 4">
              <a:extLst>
                <a:ext uri="{FF2B5EF4-FFF2-40B4-BE49-F238E27FC236}">
                  <a16:creationId xmlns:a16="http://schemas.microsoft.com/office/drawing/2014/main" id="{9F1F6672-A1A9-9E0E-F7B5-133170FA63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EFBEF9D6-6903-7FAD-9227-C0CF750DD22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1788" y="1879600"/>
            <a:ext cx="3336925" cy="163671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pc="39" dirty="0">
                <a:solidFill>
                  <a:srgbClr val="FFFFFF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Student Lookup &amp; Group Management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14430B8-1D06-069C-14CD-535F63D17A2A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2775" name="Freeform 7">
            <a:extLst>
              <a:ext uri="{FF2B5EF4-FFF2-40B4-BE49-F238E27FC236}">
                <a16:creationId xmlns:a16="http://schemas.microsoft.com/office/drawing/2014/main" id="{9AC09662-DA9B-403A-51EE-5FE0DC758A77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3DEAAA4-5A6F-49BC-C820-54A9CD8ADE2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0538" y="185738"/>
            <a:ext cx="7889875" cy="7858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4" b="1" dirty="0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Student Profiles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EF93B98A-F599-68F7-EF9E-FA298CD7BB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7676" y="1276350"/>
            <a:ext cx="7449247" cy="427565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Data automatically populated via SIS and periodically updated for accuracy</a:t>
            </a:r>
          </a:p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Stoplight system </a:t>
            </a:r>
            <a:r>
              <a:rPr lang="en-US" sz="2000" b="1" spc="144" dirty="0">
                <a:solidFill>
                  <a:srgbClr val="92D050"/>
                </a:solidFill>
                <a:highlight>
                  <a:srgbClr val="000000"/>
                </a:highlight>
                <a:latin typeface="Proxima Nova Rg"/>
                <a:ea typeface="Proxima Nova Rg"/>
                <a:cs typeface="Proxima Nova Rg"/>
                <a:sym typeface="Proxima Nova"/>
              </a:rPr>
              <a:t> green </a:t>
            </a:r>
            <a:r>
              <a:rPr lang="en-US" sz="20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/ </a:t>
            </a:r>
            <a:r>
              <a:rPr lang="en-US" sz="2000" b="1" spc="144" dirty="0">
                <a:solidFill>
                  <a:srgbClr val="FFFF00"/>
                </a:solidFill>
                <a:highlight>
                  <a:srgbClr val="000000"/>
                </a:highlight>
                <a:latin typeface="Proxima Nova Rg"/>
                <a:ea typeface="Proxima Nova Rg"/>
                <a:cs typeface="Proxima Nova Rg"/>
                <a:sym typeface="Proxima Nova"/>
              </a:rPr>
              <a:t> yellow </a:t>
            </a:r>
            <a:r>
              <a:rPr lang="en-US" sz="20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/ </a:t>
            </a:r>
            <a:r>
              <a:rPr lang="en-US" sz="2000" spc="144" dirty="0">
                <a:solidFill>
                  <a:srgbClr val="000000"/>
                </a:solidFill>
                <a:highlight>
                  <a:srgbClr val="000000"/>
                </a:highlight>
                <a:latin typeface="Proxima Nova Rg"/>
                <a:ea typeface="Proxima Nova Rg"/>
                <a:cs typeface="Proxima Nova Rg"/>
                <a:sym typeface="Proxima Nova"/>
              </a:rPr>
              <a:t> </a:t>
            </a:r>
            <a:r>
              <a:rPr lang="en-US" sz="2000" b="1" spc="144" dirty="0">
                <a:solidFill>
                  <a:srgbClr val="FF0000"/>
                </a:solidFill>
                <a:highlight>
                  <a:srgbClr val="000000"/>
                </a:highlight>
                <a:latin typeface="Proxima Nova Rg"/>
                <a:ea typeface="Proxima Nova Rg"/>
                <a:cs typeface="Proxima Nova Rg"/>
                <a:sym typeface="Proxima Nova"/>
              </a:rPr>
              <a:t>red </a:t>
            </a:r>
            <a:r>
              <a:rPr lang="en-US" sz="20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for quickly identifying clearance</a:t>
            </a:r>
          </a:p>
          <a:p>
            <a:pPr marL="243870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67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133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Click on any student profile to:</a:t>
            </a:r>
          </a:p>
          <a:p>
            <a:pPr marL="792556" lvl="2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8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View demographic information</a:t>
            </a:r>
          </a:p>
          <a:p>
            <a:pPr marL="792556" lvl="2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8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View or complete insurance / consent information</a:t>
            </a:r>
          </a:p>
          <a:p>
            <a:pPr marL="792556" lvl="2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8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Check in a student for a walk-in or scheduled appointment</a:t>
            </a:r>
          </a:p>
          <a:p>
            <a:pPr marL="792556" lvl="2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8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Create a care plan</a:t>
            </a:r>
          </a:p>
          <a:p>
            <a:pPr marL="792556" lvl="2" indent="-24387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333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792556" lvl="2" indent="-24387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333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243870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067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</p:txBody>
      </p:sp>
      <p:pic>
        <p:nvPicPr>
          <p:cNvPr id="32778" name="Picture 10">
            <a:extLst>
              <a:ext uri="{FF2B5EF4-FFF2-40B4-BE49-F238E27FC236}">
                <a16:creationId xmlns:a16="http://schemas.microsoft.com/office/drawing/2014/main" id="{7B939609-4E2E-8C0F-14E6-9CF5C9A9C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4752975"/>
            <a:ext cx="5235575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Freeform 3">
            <a:extLst>
              <a:ext uri="{FF2B5EF4-FFF2-40B4-BE49-F238E27FC236}">
                <a16:creationId xmlns:a16="http://schemas.microsoft.com/office/drawing/2014/main" id="{6C4CA6D5-F10F-7ECC-4B3F-7C68647B296C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pic>
        <p:nvPicPr>
          <p:cNvPr id="32780" name="Picture 17">
            <a:extLst>
              <a:ext uri="{FF2B5EF4-FFF2-40B4-BE49-F238E27FC236}">
                <a16:creationId xmlns:a16="http://schemas.microsoft.com/office/drawing/2014/main" id="{78A27EFE-82AF-9A33-3D7C-68C81A999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88" y="4752975"/>
            <a:ext cx="2262187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>
            <a:extLst>
              <a:ext uri="{FF2B5EF4-FFF2-40B4-BE49-F238E27FC236}">
                <a16:creationId xmlns:a16="http://schemas.microsoft.com/office/drawing/2014/main" id="{87F170A0-0E3E-C74F-BC7B-E1B36C36F843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19901"/>
            <a:chOff x="0" y="0"/>
            <a:chExt cx="1580303" cy="2694505"/>
          </a:xfrm>
        </p:grpSpPr>
        <p:sp>
          <p:nvSpPr>
            <p:cNvPr id="33806" name="Freeform 3">
              <a:extLst>
                <a:ext uri="{FF2B5EF4-FFF2-40B4-BE49-F238E27FC236}">
                  <a16:creationId xmlns:a16="http://schemas.microsoft.com/office/drawing/2014/main" id="{0A7A07F5-7614-25AB-D2A7-25534AAE0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7" name="TextBox 4">
              <a:extLst>
                <a:ext uri="{FF2B5EF4-FFF2-40B4-BE49-F238E27FC236}">
                  <a16:creationId xmlns:a16="http://schemas.microsoft.com/office/drawing/2014/main" id="{547D6C7F-DA32-DC06-B7B9-A9DA2E8E3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071D4D88-43CB-3420-CA91-4F699DFE3A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1788" y="1879600"/>
            <a:ext cx="3336925" cy="163671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pc="39">
                <a:solidFill>
                  <a:srgbClr val="FFFFFF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Student Lookup &amp; Group Management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E01EC40-3BE5-ADF0-4EA9-FBF1607BCCDA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3799" name="Freeform 7">
            <a:extLst>
              <a:ext uri="{FF2B5EF4-FFF2-40B4-BE49-F238E27FC236}">
                <a16:creationId xmlns:a16="http://schemas.microsoft.com/office/drawing/2014/main" id="{3AB8A114-3661-5197-E23C-0CA247C34278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739EAC6-446D-0367-554D-1470A9AEDE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0538" y="185738"/>
            <a:ext cx="7889875" cy="7858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4" b="1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Student Profile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E49C225-68FA-D7A2-7737-BEA1E5DC21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6888" y="1276350"/>
            <a:ext cx="7450137" cy="9921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792556" lvl="2" indent="-24387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333" spc="144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792556" lvl="2" indent="-243870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1333" spc="144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243870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067" spc="144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B5F346-35CD-CFD6-565A-CDFD654CC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763" y="2281238"/>
            <a:ext cx="6348412" cy="360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612B00DF-C1BB-2745-0C70-557F065D5CF8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CFCA2922-E3C9-A38A-5BC7-8E2FCE8F9ED3}"/>
              </a:ext>
            </a:extLst>
          </p:cNvPr>
          <p:cNvSpPr txBox="1"/>
          <p:nvPr/>
        </p:nvSpPr>
        <p:spPr>
          <a:xfrm>
            <a:off x="4306888" y="1276350"/>
            <a:ext cx="7450137" cy="6159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View the student’s demographic info, check in for a session, and see all prior visits and notes</a:t>
            </a:r>
            <a:endParaRPr lang="en-US" sz="1100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A2C8A0C-6604-DFA4-73AA-1C59459A30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2638" y="4732338"/>
            <a:ext cx="3511550" cy="169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C05793-7380-5568-B0C9-8504D23C53FD}"/>
              </a:ext>
            </a:extLst>
          </p:cNvPr>
          <p:cNvSpPr/>
          <p:nvPr/>
        </p:nvSpPr>
        <p:spPr>
          <a:xfrm>
            <a:off x="0" y="6691844"/>
            <a:ext cx="12190134" cy="165178"/>
          </a:xfrm>
          <a:custGeom>
            <a:avLst/>
            <a:gdLst/>
            <a:ahLst/>
            <a:cxnLst/>
            <a:rect l="l" t="t" r="r" b="b"/>
            <a:pathLst>
              <a:path w="18285201" h="247767">
                <a:moveTo>
                  <a:pt x="0" y="0"/>
                </a:moveTo>
                <a:lnTo>
                  <a:pt x="18285201" y="0"/>
                </a:lnTo>
                <a:lnTo>
                  <a:pt x="18285201" y="247767"/>
                </a:lnTo>
                <a:lnTo>
                  <a:pt x="0" y="2477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5365" name="Freeform 3">
            <a:extLst>
              <a:ext uri="{FF2B5EF4-FFF2-40B4-BE49-F238E27FC236}">
                <a16:creationId xmlns:a16="http://schemas.microsoft.com/office/drawing/2014/main" id="{AFD780F5-72DC-2981-BA8C-F98F5523B1F6}"/>
              </a:ext>
            </a:extLst>
          </p:cNvPr>
          <p:cNvSpPr>
            <a:spLocks/>
          </p:cNvSpPr>
          <p:nvPr/>
        </p:nvSpPr>
        <p:spPr bwMode="auto">
          <a:xfrm>
            <a:off x="2698750" y="695325"/>
            <a:ext cx="6794500" cy="2724150"/>
          </a:xfrm>
          <a:custGeom>
            <a:avLst/>
            <a:gdLst>
              <a:gd name="T0" fmla="*/ 0 w 10190221"/>
              <a:gd name="T1" fmla="*/ 0 h 4086177"/>
              <a:gd name="T2" fmla="*/ 10190222 w 10190221"/>
              <a:gd name="T3" fmla="*/ 0 h 4086177"/>
              <a:gd name="T4" fmla="*/ 10190222 w 10190221"/>
              <a:gd name="T5" fmla="*/ 4086178 h 4086177"/>
              <a:gd name="T6" fmla="*/ 0 w 10190221"/>
              <a:gd name="T7" fmla="*/ 4086178 h 4086177"/>
              <a:gd name="T8" fmla="*/ 0 w 10190221"/>
              <a:gd name="T9" fmla="*/ 0 h 4086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64F3D51-3CB2-C256-1EF8-57308257D089}"/>
              </a:ext>
            </a:extLst>
          </p:cNvPr>
          <p:cNvSpPr txBox="1"/>
          <p:nvPr/>
        </p:nvSpPr>
        <p:spPr>
          <a:xfrm>
            <a:off x="1541463" y="3800475"/>
            <a:ext cx="9109075" cy="7620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10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67" b="1" dirty="0">
                <a:solidFill>
                  <a:srgbClr val="0061F2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Practitioner Training</a:t>
            </a:r>
            <a:br>
              <a:rPr lang="en-US" sz="2567" b="1" dirty="0">
                <a:latin typeface="Proxima Nova Heavy"/>
                <a:ea typeface="Proxima Nova Heavy"/>
                <a:cs typeface="Proxima Nova Heavy"/>
              </a:rPr>
            </a:br>
            <a:r>
              <a:rPr lang="en-US" sz="2567" b="1" dirty="0">
                <a:latin typeface="Proxima Nova Heavy"/>
                <a:ea typeface="Proxima Nova Heavy"/>
                <a:cs typeface="Proxima Nova Heavy"/>
              </a:rPr>
              <a:t>SCOE SBMHW</a:t>
            </a:r>
            <a:endParaRPr lang="en-US" sz="3200" b="1" dirty="0">
              <a:solidFill>
                <a:srgbClr val="0061F2"/>
              </a:solidFill>
              <a:latin typeface="Proxima Nova Heavy"/>
              <a:ea typeface="Proxima Nova Heavy"/>
              <a:cs typeface="Proxima Nova Heavy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82EACD3-9623-702C-C194-BF4C46F90B9B}"/>
              </a:ext>
            </a:extLst>
          </p:cNvPr>
          <p:cNvSpPr txBox="1"/>
          <p:nvPr/>
        </p:nvSpPr>
        <p:spPr>
          <a:xfrm>
            <a:off x="700088" y="5375275"/>
            <a:ext cx="10791825" cy="39113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52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67" b="1" dirty="0">
                <a:solidFill>
                  <a:srgbClr val="4D4D4D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Presented by Christopher Carrassi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BDB693E-053E-72D9-58FB-A60114A46FCA}"/>
              </a:ext>
            </a:extLst>
          </p:cNvPr>
          <p:cNvSpPr txBox="1"/>
          <p:nvPr/>
        </p:nvSpPr>
        <p:spPr>
          <a:xfrm>
            <a:off x="0" y="6127750"/>
            <a:ext cx="12192000" cy="276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2277"/>
              </a:lnSpc>
              <a:spcAft>
                <a:spcPts val="0"/>
              </a:spcAft>
              <a:defRPr/>
            </a:pPr>
            <a:r>
              <a:rPr lang="en-US" sz="1897" b="1">
                <a:solidFill>
                  <a:srgbClr val="4D4D4D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HEALTHY CAMPUS ONBOARDING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">
            <a:extLst>
              <a:ext uri="{FF2B5EF4-FFF2-40B4-BE49-F238E27FC236}">
                <a16:creationId xmlns:a16="http://schemas.microsoft.com/office/drawing/2014/main" id="{20634D0C-FAE3-41D4-338E-B8B57402E883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19901"/>
            <a:chOff x="0" y="0"/>
            <a:chExt cx="1580303" cy="2694505"/>
          </a:xfrm>
        </p:grpSpPr>
        <p:sp>
          <p:nvSpPr>
            <p:cNvPr id="34828" name="Freeform 3">
              <a:extLst>
                <a:ext uri="{FF2B5EF4-FFF2-40B4-BE49-F238E27FC236}">
                  <a16:creationId xmlns:a16="http://schemas.microsoft.com/office/drawing/2014/main" id="{EFB2C9BF-58B7-1BF4-C88C-D09DF1735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9" name="TextBox 4">
              <a:extLst>
                <a:ext uri="{FF2B5EF4-FFF2-40B4-BE49-F238E27FC236}">
                  <a16:creationId xmlns:a16="http://schemas.microsoft.com/office/drawing/2014/main" id="{B0A55A6C-09FC-CB3A-E4A7-ED3E66C79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5D71645E-4D8C-E18A-2D4D-0E30AD1E96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1788" y="1879600"/>
            <a:ext cx="3336925" cy="163671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pc="39">
                <a:solidFill>
                  <a:srgbClr val="FFFFFF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Student Sessions &amp; Documentation</a:t>
            </a:r>
            <a:endParaRPr lang="en-US" sz="3200" b="1" spc="39">
              <a:solidFill>
                <a:srgbClr val="FFFFFF"/>
              </a:solidFill>
              <a:latin typeface="Proxima Nova Heavy"/>
              <a:ea typeface="Proxima Nova Heavy"/>
              <a:cs typeface="Proxima Nova Heavy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2D7C54C-E593-5B1A-7DE0-059249BCED8F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4823" name="Freeform 7">
            <a:extLst>
              <a:ext uri="{FF2B5EF4-FFF2-40B4-BE49-F238E27FC236}">
                <a16:creationId xmlns:a16="http://schemas.microsoft.com/office/drawing/2014/main" id="{3148DF66-5B4A-2FED-B85E-0B34DF2CCA6A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9452C5B-08BE-A6E4-998D-69CD536E8A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0538" y="185738"/>
            <a:ext cx="7889875" cy="8048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34" b="1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Student Sessions</a:t>
            </a:r>
            <a:endParaRPr lang="en-US" sz="1200">
              <a:latin typeface="+mn-lt"/>
            </a:endParaRPr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68B92EC-CBA3-1E38-09BB-C78B32C12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0388" y="2828925"/>
            <a:ext cx="7450137" cy="37338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Freeform 3">
            <a:extLst>
              <a:ext uri="{FF2B5EF4-FFF2-40B4-BE49-F238E27FC236}">
                <a16:creationId xmlns:a16="http://schemas.microsoft.com/office/drawing/2014/main" id="{4B4B1663-8E70-A6FA-F6A4-CF5882B72CC7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E542F347-43BD-8427-6516-59D104BC4CCF}"/>
              </a:ext>
            </a:extLst>
          </p:cNvPr>
          <p:cNvSpPr txBox="1"/>
          <p:nvPr/>
        </p:nvSpPr>
        <p:spPr>
          <a:xfrm>
            <a:off x="4300538" y="1157288"/>
            <a:ext cx="7448550" cy="13858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Choose from </a:t>
            </a:r>
            <a:r>
              <a:rPr lang="en-US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pre-built services </a:t>
            </a:r>
            <a:r>
              <a:rPr lang="en-US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to your sessions that come with billing codes and form fields already included</a:t>
            </a:r>
          </a:p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Document notes that justify the services rendered</a:t>
            </a:r>
          </a:p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b="1" i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Refer to your district policies and administration for further discussion around notation standards!</a:t>
            </a:r>
            <a:r>
              <a:rPr lang="en-US" i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</a:t>
            </a:r>
            <a:endParaRPr lang="en-US" sz="1050" i="1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76FBD97-D23B-DAB3-83E4-8D24E3388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213" y="3119438"/>
            <a:ext cx="5738812" cy="3068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5843" name="Group 2">
            <a:extLst>
              <a:ext uri="{FF2B5EF4-FFF2-40B4-BE49-F238E27FC236}">
                <a16:creationId xmlns:a16="http://schemas.microsoft.com/office/drawing/2014/main" id="{5C672978-7013-F7F7-6500-BB0EF7BE0CBF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19901"/>
            <a:chOff x="0" y="0"/>
            <a:chExt cx="1580303" cy="2694505"/>
          </a:xfrm>
        </p:grpSpPr>
        <p:sp>
          <p:nvSpPr>
            <p:cNvPr id="35853" name="Freeform 3">
              <a:extLst>
                <a:ext uri="{FF2B5EF4-FFF2-40B4-BE49-F238E27FC236}">
                  <a16:creationId xmlns:a16="http://schemas.microsoft.com/office/drawing/2014/main" id="{1B2C24B8-5643-5A42-DF00-E06A825E6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4" name="TextBox 4">
              <a:extLst>
                <a:ext uri="{FF2B5EF4-FFF2-40B4-BE49-F238E27FC236}">
                  <a16:creationId xmlns:a16="http://schemas.microsoft.com/office/drawing/2014/main" id="{CD1CA2C0-C3B7-79BA-86D5-856EC780B1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ACCF8E58-A9AC-03C2-A6B4-9F985E3590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1788" y="1879600"/>
            <a:ext cx="3336925" cy="163671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pc="39" dirty="0">
                <a:solidFill>
                  <a:srgbClr val="FFFFFF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Group Management &amp; Documentation</a:t>
            </a:r>
            <a:endParaRPr lang="en-US" sz="3200" b="1" spc="39" dirty="0">
              <a:solidFill>
                <a:srgbClr val="FFFFFF"/>
              </a:solidFill>
              <a:latin typeface="Proxima Nova Heavy"/>
              <a:ea typeface="Proxima Nova Heavy"/>
              <a:cs typeface="Proxima Nova Heavy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AA38F57-C96B-D2F5-7DC9-82638047881D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5848" name="Freeform 7">
            <a:extLst>
              <a:ext uri="{FF2B5EF4-FFF2-40B4-BE49-F238E27FC236}">
                <a16:creationId xmlns:a16="http://schemas.microsoft.com/office/drawing/2014/main" id="{8E768512-E0C2-3CA0-B2A6-E8DFBA3DCB02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0703D11-B678-C1C7-5A33-102EE0DDA61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0538" y="185738"/>
            <a:ext cx="7889875" cy="8048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34" b="1" dirty="0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Group Sessions</a:t>
            </a:r>
            <a:endParaRPr lang="en-US" sz="1200" dirty="0">
              <a:latin typeface="+mn-lt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9359F232-7B93-8DF8-39D3-EF1985EFAD06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08956302-2892-0C8C-7F19-D9CBB9CC70AB}"/>
              </a:ext>
            </a:extLst>
          </p:cNvPr>
          <p:cNvSpPr txBox="1"/>
          <p:nvPr/>
        </p:nvSpPr>
        <p:spPr>
          <a:xfrm>
            <a:off x="4306888" y="1276350"/>
            <a:ext cx="7450137" cy="15382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You can create, share, clone and manage groups of students </a:t>
            </a:r>
          </a:p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Just like students, they have profiles you can use to check them in for services</a:t>
            </a:r>
          </a:p>
          <a:p>
            <a:pPr marL="487740" lvl="1" indent="-24387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0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Take attendance &amp; apply services to the entire group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872F3B-5FA5-F811-0D53-28651A49AA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6888" y="4143375"/>
            <a:ext cx="2890837" cy="2282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2CE3D-F9B5-9CCE-5FEF-8EF1DE061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155C694A-3375-65D3-1E44-917884D16BA4}"/>
              </a:ext>
            </a:extLst>
          </p:cNvPr>
          <p:cNvGrpSpPr/>
          <p:nvPr/>
        </p:nvGrpSpPr>
        <p:grpSpPr>
          <a:xfrm>
            <a:off x="0" y="-63490"/>
            <a:ext cx="12190075" cy="6857399"/>
            <a:chOff x="0" y="0"/>
            <a:chExt cx="24380150" cy="13714797"/>
          </a:xfrm>
          <a:solidFill>
            <a:srgbClr val="0061F2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8CBFD43-1C52-D890-DD8A-CCF5669FE1F0}"/>
                </a:ext>
              </a:extLst>
            </p:cNvPr>
            <p:cNvSpPr/>
            <p:nvPr/>
          </p:nvSpPr>
          <p:spPr>
            <a:xfrm>
              <a:off x="0" y="0"/>
              <a:ext cx="24380189" cy="13714857"/>
            </a:xfrm>
            <a:custGeom>
              <a:avLst/>
              <a:gdLst/>
              <a:ahLst/>
              <a:cxnLst/>
              <a:rect l="l" t="t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8B74B139-73DB-DF93-072A-AB684A333879}"/>
              </a:ext>
            </a:extLst>
          </p:cNvPr>
          <p:cNvSpPr/>
          <p:nvPr/>
        </p:nvSpPr>
        <p:spPr>
          <a:xfrm>
            <a:off x="0" y="6730419"/>
            <a:ext cx="12190075" cy="126979"/>
          </a:xfrm>
          <a:custGeom>
            <a:avLst/>
            <a:gdLst/>
            <a:ahLst/>
            <a:cxnLst/>
            <a:rect l="l" t="t" r="r" b="b"/>
            <a:pathLst>
              <a:path w="18285112" h="190468">
                <a:moveTo>
                  <a:pt x="0" y="0"/>
                </a:moveTo>
                <a:lnTo>
                  <a:pt x="18285112" y="0"/>
                </a:lnTo>
                <a:lnTo>
                  <a:pt x="18285112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511B453-D20E-EA91-4719-67592AABC374}"/>
              </a:ext>
            </a:extLst>
          </p:cNvPr>
          <p:cNvSpPr txBox="1"/>
          <p:nvPr/>
        </p:nvSpPr>
        <p:spPr>
          <a:xfrm>
            <a:off x="2086449" y="4782983"/>
            <a:ext cx="8017177" cy="814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0"/>
              </a:lnSpc>
            </a:pPr>
            <a:r>
              <a:rPr lang="en-US" sz="2523" dirty="0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Additional resources available at </a:t>
            </a:r>
            <a:r>
              <a:rPr lang="en-US" sz="2523" b="1" u="sng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support.healthycampus.com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9BF285D-AB86-FF06-ED0E-39FB50B9F5EB}"/>
              </a:ext>
            </a:extLst>
          </p:cNvPr>
          <p:cNvSpPr txBox="1"/>
          <p:nvPr/>
        </p:nvSpPr>
        <p:spPr>
          <a:xfrm>
            <a:off x="1592125" y="1754771"/>
            <a:ext cx="9005824" cy="261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59"/>
              </a:lnSpc>
            </a:pPr>
            <a:r>
              <a:rPr lang="en-US" sz="8122" b="1" dirty="0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Platform Demonstration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8B607B-1FAD-7F82-4306-09774B25A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9088" y="5385088"/>
            <a:ext cx="1472912" cy="147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5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6588F-A6CF-E461-C1C3-A6A282AA3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1A32D7E-209D-3173-C51A-6DDBB4931242}"/>
              </a:ext>
            </a:extLst>
          </p:cNvPr>
          <p:cNvGrpSpPr/>
          <p:nvPr/>
        </p:nvGrpSpPr>
        <p:grpSpPr>
          <a:xfrm>
            <a:off x="50" y="-90046"/>
            <a:ext cx="4000142" cy="6820466"/>
            <a:chOff x="0" y="0"/>
            <a:chExt cx="1580303" cy="269450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F1B44A6-690E-93A2-DF48-6FE12C4A7CFA}"/>
                </a:ext>
              </a:extLst>
            </p:cNvPr>
            <p:cNvSpPr/>
            <p:nvPr/>
          </p:nvSpPr>
          <p:spPr>
            <a:xfrm>
              <a:off x="0" y="0"/>
              <a:ext cx="1580303" cy="2694505"/>
            </a:xfrm>
            <a:custGeom>
              <a:avLst/>
              <a:gdLst/>
              <a:ahLst/>
              <a:cxnLst/>
              <a:rect l="l" t="t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close/>
                </a:path>
              </a:pathLst>
            </a:custGeom>
            <a:solidFill>
              <a:srgbClr val="0061F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7AA66D6-672F-F81B-92A1-ACABD6FA39F1}"/>
                </a:ext>
              </a:extLst>
            </p:cNvPr>
            <p:cNvSpPr txBox="1"/>
            <p:nvPr/>
          </p:nvSpPr>
          <p:spPr>
            <a:xfrm>
              <a:off x="0" y="0"/>
              <a:ext cx="1580303" cy="26945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94"/>
                </a:lnSpc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8C9D3D0A-9EAD-2D3D-BC4F-ED800A5BEB45}"/>
              </a:ext>
            </a:extLst>
          </p:cNvPr>
          <p:cNvSpPr txBox="1"/>
          <p:nvPr/>
        </p:nvSpPr>
        <p:spPr>
          <a:xfrm>
            <a:off x="662610" y="1928315"/>
            <a:ext cx="3337582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70"/>
              </a:lnSpc>
            </a:pPr>
            <a:r>
              <a:rPr lang="en-US" sz="3867" b="1" spc="39">
                <a:solidFill>
                  <a:srgbClr val="FFFFFF"/>
                </a:solidFill>
                <a:latin typeface="Proxima Nova Heavy"/>
                <a:cs typeface="Proxima Nova Heavy"/>
                <a:sym typeface="Proxima Nova Heavy"/>
              </a:rPr>
              <a:t>Ongoing Practice </a:t>
            </a:r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6D28D51-9820-7851-8725-2DFB961D7A19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AFBA1B1-5494-8E36-984D-13E472EB4FE2}"/>
              </a:ext>
            </a:extLst>
          </p:cNvPr>
          <p:cNvSpPr/>
          <p:nvPr/>
        </p:nvSpPr>
        <p:spPr>
          <a:xfrm>
            <a:off x="51" y="6730419"/>
            <a:ext cx="12189975" cy="126979"/>
          </a:xfrm>
          <a:custGeom>
            <a:avLst/>
            <a:gdLst/>
            <a:ahLst/>
            <a:cxnLst/>
            <a:rect l="l" t="t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7ED85FE-B024-BE0E-869F-3115EFC7E1B4}"/>
              </a:ext>
            </a:extLst>
          </p:cNvPr>
          <p:cNvSpPr txBox="1"/>
          <p:nvPr/>
        </p:nvSpPr>
        <p:spPr>
          <a:xfrm>
            <a:off x="4299900" y="185776"/>
            <a:ext cx="7890125" cy="785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36"/>
              </a:lnSpc>
            </a:pPr>
            <a:r>
              <a:rPr lang="en-US" sz="3844" b="1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Practice Logistics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B308BF91-60E1-900D-5845-B90C257F5556}"/>
              </a:ext>
            </a:extLst>
          </p:cNvPr>
          <p:cNvSpPr txBox="1"/>
          <p:nvPr/>
        </p:nvSpPr>
        <p:spPr>
          <a:xfrm>
            <a:off x="4307676" y="1276350"/>
            <a:ext cx="7449247" cy="5886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7704" lvl="1" indent="-243852">
              <a:lnSpc>
                <a:spcPts val="2711"/>
              </a:lnSpc>
              <a:buFont typeface="Arial"/>
              <a:buChar char="•"/>
            </a:pPr>
            <a:r>
              <a:rPr lang="en-US" sz="2667" i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Training</a:t>
            </a: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</a:t>
            </a:r>
            <a:r>
              <a:rPr lang="en-US" sz="2667" i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Login</a:t>
            </a: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:</a:t>
            </a:r>
          </a:p>
          <a:p>
            <a:pPr marL="243852" lvl="1">
              <a:lnSpc>
                <a:spcPts val="2711"/>
              </a:lnSpc>
            </a:pPr>
            <a:b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</a:b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</a:t>
            </a:r>
            <a:r>
              <a:rPr lang="en-US" sz="2667" b="1" u="sng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demo</a:t>
            </a:r>
            <a:r>
              <a:rPr lang="en-US" sz="2667" u="sng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.</a:t>
            </a:r>
            <a:r>
              <a:rPr lang="en-US" sz="2667" b="1" u="sng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healthycampus</a:t>
            </a:r>
            <a:r>
              <a:rPr lang="en-US" sz="2667" u="sng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.</a:t>
            </a:r>
            <a:r>
              <a:rPr lang="en-US" sz="2667" b="1" u="sng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com</a:t>
            </a:r>
            <a:endParaRPr lang="en-US" sz="1600" b="1" u="sng" dirty="0"/>
          </a:p>
          <a:p>
            <a:pPr marL="792520" lvl="2" indent="-243852">
              <a:lnSpc>
                <a:spcPts val="2711"/>
              </a:lnSpc>
              <a:buFont typeface="Arial"/>
              <a:buChar char="•"/>
            </a:pP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Username: </a:t>
            </a:r>
            <a:b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</a:b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	</a:t>
            </a:r>
            <a:r>
              <a:rPr lang="en-US" sz="2400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practitioner </a:t>
            </a:r>
          </a:p>
          <a:p>
            <a:pPr marL="792520" lvl="2" indent="-243852">
              <a:lnSpc>
                <a:spcPts val="2711"/>
              </a:lnSpc>
              <a:buFont typeface="Arial"/>
              <a:buChar char="•"/>
            </a:pP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Password: </a:t>
            </a:r>
            <a:b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</a:b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	</a:t>
            </a:r>
            <a:r>
              <a:rPr lang="en-US" sz="2667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Admin@123</a:t>
            </a:r>
            <a:endParaRPr lang="en-US" sz="2667" b="1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243852" lvl="1">
              <a:lnSpc>
                <a:spcPts val="2711"/>
              </a:lnSpc>
            </a:pPr>
            <a:endParaRPr lang="en-US" sz="2259" b="1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487704" lvl="1" indent="-243852">
              <a:lnSpc>
                <a:spcPts val="2711"/>
              </a:lnSpc>
              <a:buFont typeface="Arial"/>
              <a:buChar char="•"/>
            </a:pPr>
            <a:r>
              <a:rPr lang="en-US" sz="2259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Perfect for training and testing!</a:t>
            </a:r>
            <a:endParaRPr lang="en-US" sz="2259" b="1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243852" lvl="1">
              <a:lnSpc>
                <a:spcPts val="2711"/>
              </a:lnSpc>
            </a:pPr>
            <a:endParaRPr lang="en-US" sz="2259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243852" lvl="1">
              <a:lnSpc>
                <a:spcPts val="2711"/>
              </a:lnSpc>
            </a:pPr>
            <a:endParaRPr lang="en-US" sz="2259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243852" lvl="1">
              <a:lnSpc>
                <a:spcPts val="2711"/>
              </a:lnSpc>
            </a:pPr>
            <a:r>
              <a:rPr lang="en-US" sz="2933" b="1" spc="144" dirty="0">
                <a:solidFill>
                  <a:srgbClr val="FF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Warning!</a:t>
            </a:r>
            <a:endParaRPr lang="en-US" sz="2259" b="1" spc="144" dirty="0">
              <a:solidFill>
                <a:srgbClr val="FF0000"/>
              </a:solidFill>
              <a:latin typeface="Proxima Nova Rg"/>
              <a:ea typeface="Proxima Nova Rg"/>
              <a:cs typeface="Proxima Nova Rg"/>
            </a:endParaRPr>
          </a:p>
          <a:p>
            <a:pPr marL="792520" lvl="2" indent="-243852">
              <a:lnSpc>
                <a:spcPts val="2711"/>
              </a:lnSpc>
              <a:buFont typeface="Arial"/>
              <a:buChar char="•"/>
            </a:pPr>
            <a:r>
              <a:rPr lang="en-US" sz="16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Use the </a:t>
            </a:r>
            <a:r>
              <a:rPr lang="en-US" sz="1600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demo environment </a:t>
            </a:r>
            <a:r>
              <a:rPr lang="en-US" sz="16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for all practice, training and testing purposes.</a:t>
            </a:r>
          </a:p>
          <a:p>
            <a:pPr marL="792520" lvl="2" indent="-243852">
              <a:lnSpc>
                <a:spcPts val="2711"/>
              </a:lnSpc>
              <a:buFont typeface="Arial"/>
              <a:buChar char="•"/>
            </a:pPr>
            <a:r>
              <a:rPr lang="en-US" sz="16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Practicing in your </a:t>
            </a:r>
            <a:r>
              <a:rPr lang="en-US" sz="1600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live account</a:t>
            </a:r>
            <a:r>
              <a:rPr lang="en-US" sz="16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will create a medical record</a:t>
            </a:r>
            <a:endParaRPr lang="en-US" sz="1600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487704" lvl="1" indent="-243852">
              <a:lnSpc>
                <a:spcPts val="2711"/>
              </a:lnSpc>
              <a:buFont typeface="Arial"/>
              <a:buChar char="•"/>
            </a:pPr>
            <a:endParaRPr lang="en-US" sz="2259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243852" lvl="1">
              <a:lnSpc>
                <a:spcPts val="2711"/>
              </a:lnSpc>
            </a:pPr>
            <a:endParaRPr lang="en-US" sz="2259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C57FFE02-E4AF-5EBA-BB6C-64FDB1080E8C}"/>
              </a:ext>
            </a:extLst>
          </p:cNvPr>
          <p:cNvSpPr/>
          <p:nvPr/>
        </p:nvSpPr>
        <p:spPr>
          <a:xfrm>
            <a:off x="688689" y="433318"/>
            <a:ext cx="2334607" cy="835353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048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45306-2A32-95C2-00D9-F23ABDD41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8A319DA-30FB-A8FA-0546-7C402A680874}"/>
              </a:ext>
            </a:extLst>
          </p:cNvPr>
          <p:cNvGrpSpPr/>
          <p:nvPr/>
        </p:nvGrpSpPr>
        <p:grpSpPr>
          <a:xfrm>
            <a:off x="50" y="-90529"/>
            <a:ext cx="4000142" cy="6820466"/>
            <a:chOff x="0" y="0"/>
            <a:chExt cx="1580303" cy="269450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191AB6E-A734-D6F6-B322-8D3D1D845A1D}"/>
                </a:ext>
              </a:extLst>
            </p:cNvPr>
            <p:cNvSpPr/>
            <p:nvPr/>
          </p:nvSpPr>
          <p:spPr>
            <a:xfrm>
              <a:off x="0" y="0"/>
              <a:ext cx="1580303" cy="2694505"/>
            </a:xfrm>
            <a:custGeom>
              <a:avLst/>
              <a:gdLst/>
              <a:ahLst/>
              <a:cxnLst/>
              <a:rect l="l" t="t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close/>
                </a:path>
              </a:pathLst>
            </a:custGeom>
            <a:solidFill>
              <a:srgbClr val="0061F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A536C0C-1E75-EA36-C632-B5CB98BA5D0F}"/>
                </a:ext>
              </a:extLst>
            </p:cNvPr>
            <p:cNvSpPr txBox="1"/>
            <p:nvPr/>
          </p:nvSpPr>
          <p:spPr>
            <a:xfrm>
              <a:off x="0" y="0"/>
              <a:ext cx="1580303" cy="26945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94"/>
                </a:lnSpc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C4F75AD3-9738-D19C-4E06-BA8B9A404AF0}"/>
              </a:ext>
            </a:extLst>
          </p:cNvPr>
          <p:cNvSpPr txBox="1"/>
          <p:nvPr/>
        </p:nvSpPr>
        <p:spPr>
          <a:xfrm>
            <a:off x="331330" y="1879716"/>
            <a:ext cx="3337582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70"/>
              </a:lnSpc>
            </a:pPr>
            <a:r>
              <a:rPr lang="en-US" sz="3867" b="1" spc="39" dirty="0">
                <a:solidFill>
                  <a:srgbClr val="FFFFFF"/>
                </a:solidFill>
                <a:latin typeface="Proxima Nova Heavy"/>
                <a:cs typeface="Proxima Nova Heavy"/>
                <a:sym typeface="Proxima Nova Heavy"/>
              </a:rPr>
              <a:t>Platform (Live Environment)</a:t>
            </a:r>
            <a:endParaRPr lang="en-US"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01512A1-183D-F4E0-9502-697D3888E7D5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0849D99-EE9F-8457-74E3-418EDA7285FD}"/>
              </a:ext>
            </a:extLst>
          </p:cNvPr>
          <p:cNvSpPr/>
          <p:nvPr/>
        </p:nvSpPr>
        <p:spPr>
          <a:xfrm>
            <a:off x="51" y="6730419"/>
            <a:ext cx="12189975" cy="126979"/>
          </a:xfrm>
          <a:custGeom>
            <a:avLst/>
            <a:gdLst/>
            <a:ahLst/>
            <a:cxnLst/>
            <a:rect l="l" t="t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56355AA-5AA4-3B6F-CF64-40CDE70787EE}"/>
              </a:ext>
            </a:extLst>
          </p:cNvPr>
          <p:cNvSpPr txBox="1"/>
          <p:nvPr/>
        </p:nvSpPr>
        <p:spPr>
          <a:xfrm>
            <a:off x="4299900" y="185776"/>
            <a:ext cx="7890125" cy="755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36"/>
              </a:lnSpc>
            </a:pPr>
            <a:r>
              <a:rPr lang="en-US" sz="2400" b="1">
                <a:solidFill>
                  <a:srgbClr val="0061F2"/>
                </a:solidFill>
                <a:latin typeface="Proxima Nova Bold"/>
                <a:cs typeface="Proxima Nova Bold"/>
                <a:sym typeface="Proxima Nova Bold"/>
              </a:rPr>
              <a:t>Log in to Your Healthy Campus Account</a:t>
            </a:r>
            <a:endParaRPr lang="en-US" sz="2400">
              <a:ea typeface="Calibri"/>
              <a:cs typeface="Calibri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F4645684-6483-686F-C074-AB10ADAA6883}"/>
              </a:ext>
            </a:extLst>
          </p:cNvPr>
          <p:cNvSpPr txBox="1"/>
          <p:nvPr/>
        </p:nvSpPr>
        <p:spPr>
          <a:xfrm>
            <a:off x="3901936" y="1269242"/>
            <a:ext cx="8674862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87704" lvl="1" indent="-243852">
              <a:lnSpc>
                <a:spcPts val="2711"/>
              </a:lnSpc>
              <a:buFont typeface="Arial"/>
              <a:buChar char="•"/>
            </a:pPr>
            <a:r>
              <a:rPr lang="en-US" sz="3200" spc="144" dirty="0">
                <a:solidFill>
                  <a:srgbClr val="000000"/>
                </a:solidFill>
                <a:latin typeface="Proxima Nova Rg"/>
                <a:ea typeface="Calibri"/>
                <a:cs typeface="Calibri"/>
                <a:sym typeface="Proxima Nova"/>
              </a:rPr>
              <a:t>Go to </a:t>
            </a:r>
            <a:r>
              <a:rPr lang="en-US" sz="3200" b="1" u="sng" spc="144" dirty="0">
                <a:solidFill>
                  <a:srgbClr val="000000"/>
                </a:solidFill>
                <a:latin typeface="Proxima Nova Rg"/>
                <a:ea typeface="Calibri"/>
                <a:cs typeface="Calibri"/>
                <a:sym typeface="Proxima Nova"/>
              </a:rPr>
              <a:t>platform.healthycampus.com</a:t>
            </a:r>
            <a:br>
              <a:rPr lang="en-US" sz="3200" spc="144" dirty="0">
                <a:solidFill>
                  <a:srgbClr val="000000"/>
                </a:solidFill>
                <a:latin typeface="Proxima Nova Rg"/>
                <a:ea typeface="Calibri"/>
                <a:cs typeface="Calibri"/>
                <a:sym typeface="Proxima Nova"/>
              </a:rPr>
            </a:br>
            <a:br>
              <a:rPr lang="en-US" sz="3200" spc="144" dirty="0">
                <a:solidFill>
                  <a:srgbClr val="000000"/>
                </a:solidFill>
                <a:latin typeface="Proxima Nova Rg"/>
                <a:ea typeface="Calibri"/>
                <a:cs typeface="Calibri"/>
                <a:sym typeface="Proxima Nova"/>
              </a:rPr>
            </a:br>
            <a:r>
              <a:rPr lang="en-US" sz="2667" spc="144" dirty="0">
                <a:solidFill>
                  <a:srgbClr val="000000"/>
                </a:solidFill>
                <a:latin typeface="Proxima Nova Rg"/>
                <a:ea typeface="Calibri"/>
                <a:cs typeface="Calibri"/>
                <a:sym typeface="Proxima Nova"/>
              </a:rPr>
              <a:t>or use the QR Code ---&gt;</a:t>
            </a:r>
            <a:endParaRPr lang="en-US" sz="2667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43852" lvl="1">
              <a:lnSpc>
                <a:spcPts val="2711"/>
              </a:lnSpc>
            </a:pPr>
            <a:endParaRPr lang="en-US" sz="2259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487704" lvl="1" indent="-243852">
              <a:lnSpc>
                <a:spcPts val="2711"/>
              </a:lnSpc>
              <a:buFont typeface="Arial"/>
              <a:buChar char="•"/>
            </a:pPr>
            <a:endParaRPr lang="en-US" sz="2259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487704" lvl="1" indent="-243852">
              <a:lnSpc>
                <a:spcPts val="2710"/>
              </a:lnSpc>
              <a:buFont typeface="Arial"/>
              <a:buChar char="•"/>
            </a:pPr>
            <a: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Enter your district email</a:t>
            </a:r>
          </a:p>
          <a:p>
            <a:pPr marL="487704" lvl="1" indent="-243852">
              <a:lnSpc>
                <a:spcPts val="2710"/>
              </a:lnSpc>
              <a:buFont typeface="Arial"/>
              <a:buChar char="•"/>
            </a:pPr>
            <a: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Create your Long-Term Password</a:t>
            </a:r>
            <a:b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</a:br>
            <a: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(LTP)</a:t>
            </a:r>
          </a:p>
          <a:p>
            <a:pPr marL="487704" lvl="1" indent="-243852">
              <a:lnSpc>
                <a:spcPts val="2710"/>
              </a:lnSpc>
              <a:buFont typeface="Arial"/>
              <a:buChar char="•"/>
            </a:pPr>
            <a: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Receive &amp; enter your </a:t>
            </a:r>
            <a:b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</a:br>
            <a: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One-Time Password (OTP)</a:t>
            </a:r>
          </a:p>
          <a:p>
            <a:pPr marL="487704" lvl="1" indent="-243852">
              <a:lnSpc>
                <a:spcPts val="2710"/>
              </a:lnSpc>
              <a:buFont typeface="Arial"/>
              <a:buChar char="•"/>
            </a:pPr>
            <a: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Click on your Profile tab to</a:t>
            </a:r>
            <a:b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</a:br>
            <a:r>
              <a:rPr lang="en-US" sz="22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</a:rPr>
              <a:t>activate your profile</a:t>
            </a:r>
          </a:p>
          <a:p>
            <a:pPr marL="243852" lvl="1">
              <a:lnSpc>
                <a:spcPts val="2710"/>
              </a:lnSpc>
            </a:pPr>
            <a:endParaRPr lang="en-US" sz="3200" b="1" spc="144" dirty="0">
              <a:solidFill>
                <a:srgbClr val="FF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243852" lvl="1">
              <a:lnSpc>
                <a:spcPts val="2710"/>
              </a:lnSpc>
            </a:pPr>
            <a:r>
              <a:rPr lang="en-US" sz="2667" b="1" spc="144" dirty="0">
                <a:solidFill>
                  <a:srgbClr val="FF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Warning!</a:t>
            </a:r>
            <a:endParaRPr lang="en-US" sz="2133" b="1" spc="144" dirty="0">
              <a:solidFill>
                <a:srgbClr val="FF0000"/>
              </a:solidFill>
              <a:latin typeface="Proxima Nova Rg"/>
              <a:ea typeface="Proxima Nova Rg"/>
              <a:cs typeface="Proxima Nova Rg"/>
            </a:endParaRPr>
          </a:p>
          <a:p>
            <a:pPr marL="792520" lvl="2" indent="-243852">
              <a:lnSpc>
                <a:spcPts val="2711"/>
              </a:lnSpc>
              <a:buFont typeface="Arial"/>
              <a:buChar char="•"/>
            </a:pPr>
            <a:r>
              <a:rPr lang="en-US" sz="14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This is your “live” account - do not use your </a:t>
            </a:r>
            <a:r>
              <a:rPr lang="en-US" sz="1400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live account </a:t>
            </a:r>
            <a:r>
              <a:rPr lang="en-US" sz="1400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for testing!</a:t>
            </a:r>
            <a:endParaRPr lang="en-US" sz="1400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  <a:p>
            <a:pPr marL="243852" lvl="1">
              <a:lnSpc>
                <a:spcPts val="2711"/>
              </a:lnSpc>
            </a:pPr>
            <a:endParaRPr lang="en-US" sz="2259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F2932C-071E-4CA0-5DD1-D1A9E2A00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5545" y="1884345"/>
            <a:ext cx="2392485" cy="23924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1BF43483-2ACE-2C56-7502-1B773E21AF3C}"/>
              </a:ext>
            </a:extLst>
          </p:cNvPr>
          <p:cNvSpPr/>
          <p:nvPr/>
        </p:nvSpPr>
        <p:spPr>
          <a:xfrm>
            <a:off x="688689" y="433318"/>
            <a:ext cx="2334607" cy="835353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89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7F7D2-F4F7-65A0-77C2-E8253A20F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5D26B69E-C895-7559-AC19-46047575D316}"/>
              </a:ext>
            </a:extLst>
          </p:cNvPr>
          <p:cNvGrpSpPr/>
          <p:nvPr/>
        </p:nvGrpSpPr>
        <p:grpSpPr>
          <a:xfrm>
            <a:off x="0" y="-63490"/>
            <a:ext cx="12190075" cy="6857399"/>
            <a:chOff x="0" y="0"/>
            <a:chExt cx="24380150" cy="13714797"/>
          </a:xfrm>
          <a:solidFill>
            <a:srgbClr val="0061F2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5501790-AC51-3854-7DA1-4D7524979363}"/>
                </a:ext>
              </a:extLst>
            </p:cNvPr>
            <p:cNvSpPr/>
            <p:nvPr/>
          </p:nvSpPr>
          <p:spPr>
            <a:xfrm>
              <a:off x="0" y="0"/>
              <a:ext cx="24380189" cy="13714857"/>
            </a:xfrm>
            <a:custGeom>
              <a:avLst/>
              <a:gdLst/>
              <a:ahLst/>
              <a:cxnLst/>
              <a:rect l="l" t="t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</p:grpSp>
      <p:sp>
        <p:nvSpPr>
          <p:cNvPr id="31747" name="Freeform 5">
            <a:extLst>
              <a:ext uri="{FF2B5EF4-FFF2-40B4-BE49-F238E27FC236}">
                <a16:creationId xmlns:a16="http://schemas.microsoft.com/office/drawing/2014/main" id="{1382EDDF-7C3A-DDFA-ED5C-EA927B68F746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5112"/>
              <a:gd name="T1" fmla="*/ 0 h 190468"/>
              <a:gd name="T2" fmla="*/ 18285112 w 18285112"/>
              <a:gd name="T3" fmla="*/ 0 h 190468"/>
              <a:gd name="T4" fmla="*/ 18285112 w 18285112"/>
              <a:gd name="T5" fmla="*/ 190469 h 190468"/>
              <a:gd name="T6" fmla="*/ 0 w 18285112"/>
              <a:gd name="T7" fmla="*/ 190469 h 190468"/>
              <a:gd name="T8" fmla="*/ 0 w 18285112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5112" h="190468">
                <a:moveTo>
                  <a:pt x="0" y="0"/>
                </a:moveTo>
                <a:lnTo>
                  <a:pt x="18285112" y="0"/>
                </a:lnTo>
                <a:lnTo>
                  <a:pt x="18285112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2C8C20B-996B-6D02-9BAC-D08124D1B3D0}"/>
              </a:ext>
            </a:extLst>
          </p:cNvPr>
          <p:cNvSpPr txBox="1"/>
          <p:nvPr/>
        </p:nvSpPr>
        <p:spPr>
          <a:xfrm>
            <a:off x="2092325" y="4619625"/>
            <a:ext cx="8018463" cy="8143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2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23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Additional resources available at </a:t>
            </a:r>
            <a:r>
              <a:rPr lang="en-US" sz="2523" b="1" u="sng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support.healthycampus.com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5C73C14-2F1C-C24D-334A-0B2698862C66}"/>
              </a:ext>
            </a:extLst>
          </p:cNvPr>
          <p:cNvSpPr txBox="1"/>
          <p:nvPr/>
        </p:nvSpPr>
        <p:spPr>
          <a:xfrm>
            <a:off x="1743075" y="1604963"/>
            <a:ext cx="9005888" cy="259269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055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122" b="1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Profile </a:t>
            </a:r>
            <a:br>
              <a:rPr lang="en-US" sz="8122" b="1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</a:br>
            <a:r>
              <a:rPr lang="en-US" sz="8122" b="1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Activation</a:t>
            </a:r>
            <a:endParaRPr lang="en-US" sz="8122" b="1" dirty="0">
              <a:solidFill>
                <a:schemeClr val="bg1"/>
              </a:solidFill>
              <a:latin typeface="Proxima Nova Heavy"/>
              <a:ea typeface="Proxima Nova Heavy"/>
              <a:cs typeface="Proxima Nova Heavy"/>
              <a:sym typeface="Proxima Nova Heavy"/>
            </a:endParaRPr>
          </a:p>
        </p:txBody>
      </p:sp>
    </p:spTree>
    <p:extLst>
      <p:ext uri="{BB962C8B-B14F-4D97-AF65-F5344CB8AC3E}">
        <p14:creationId xmlns:p14="http://schemas.microsoft.com/office/powerpoint/2010/main" val="2412982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>
            <a:extLst>
              <a:ext uri="{FF2B5EF4-FFF2-40B4-BE49-F238E27FC236}">
                <a16:creationId xmlns:a16="http://schemas.microsoft.com/office/drawing/2014/main" id="{463EC927-1122-4261-BE20-56B6838AEB10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19901"/>
            <a:chOff x="0" y="0"/>
            <a:chExt cx="1580303" cy="2694505"/>
          </a:xfrm>
        </p:grpSpPr>
        <p:sp>
          <p:nvSpPr>
            <p:cNvPr id="36875" name="Freeform 3">
              <a:extLst>
                <a:ext uri="{FF2B5EF4-FFF2-40B4-BE49-F238E27FC236}">
                  <a16:creationId xmlns:a16="http://schemas.microsoft.com/office/drawing/2014/main" id="{030E5D1B-CB77-056A-A409-640F79A9D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6" name="TextBox 4">
              <a:extLst>
                <a:ext uri="{FF2B5EF4-FFF2-40B4-BE49-F238E27FC236}">
                  <a16:creationId xmlns:a16="http://schemas.microsoft.com/office/drawing/2014/main" id="{7C433575-2C72-8BE0-0F50-D66DBAB6D7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41B72C31-0511-4D98-8616-D6931A06939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1788" y="1879600"/>
            <a:ext cx="3336925" cy="10953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pc="39" dirty="0">
                <a:solidFill>
                  <a:srgbClr val="FFFFFF"/>
                </a:solidFill>
                <a:latin typeface="Proxima Nova Heavy"/>
                <a:cs typeface="Proxima Nova Heavy"/>
                <a:sym typeface="Proxima Nova Heavy"/>
              </a:rPr>
              <a:t>Activating Your Profile</a:t>
            </a:r>
            <a:endParaRPr lang="en-US" sz="1200" dirty="0">
              <a:latin typeface="+mn-lt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0360B34-201C-5C60-76CE-873846E90643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6871" name="Freeform 7">
            <a:extLst>
              <a:ext uri="{FF2B5EF4-FFF2-40B4-BE49-F238E27FC236}">
                <a16:creationId xmlns:a16="http://schemas.microsoft.com/office/drawing/2014/main" id="{A0B8C1D8-3184-7F5A-912D-86D30DF76BEA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B667D4-DCF5-2E34-70CA-E245DB07AFE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00538" y="185738"/>
            <a:ext cx="7889875" cy="17018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34" b="1" dirty="0">
                <a:solidFill>
                  <a:srgbClr val="0061F2"/>
                </a:solidFill>
                <a:latin typeface="Proxima Nova Bold"/>
                <a:cs typeface="Proxima Nova Bold"/>
                <a:sym typeface="Proxima Nova Bold"/>
              </a:rPr>
              <a:t>From the Profile Tab, </a:t>
            </a:r>
            <a:br>
              <a:rPr lang="en-US" sz="3834" b="1" dirty="0">
                <a:solidFill>
                  <a:srgbClr val="0061F2"/>
                </a:solidFill>
                <a:latin typeface="Proxima Nova Bold"/>
                <a:cs typeface="Proxima Nova Bold"/>
                <a:sym typeface="Proxima Nova Bold"/>
              </a:rPr>
            </a:br>
            <a:r>
              <a:rPr lang="en-US" sz="3834" b="1" dirty="0">
                <a:solidFill>
                  <a:srgbClr val="0061F2"/>
                </a:solidFill>
                <a:latin typeface="Proxima Nova Bold"/>
                <a:cs typeface="Proxima Nova Bold"/>
                <a:sym typeface="Proxima Nova Bold"/>
              </a:rPr>
              <a:t>Click Update / Edit</a:t>
            </a:r>
            <a:endParaRPr lang="en-US" sz="1200" dirty="0">
              <a:latin typeface="+mn-lt"/>
            </a:endParaRPr>
          </a:p>
        </p:txBody>
      </p:sp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705C66C-7D07-6642-03BF-0A49497B5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700" y="2211388"/>
            <a:ext cx="7646988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Freeform 3">
            <a:extLst>
              <a:ext uri="{FF2B5EF4-FFF2-40B4-BE49-F238E27FC236}">
                <a16:creationId xmlns:a16="http://schemas.microsoft.com/office/drawing/2014/main" id="{982D7721-340F-9F9C-C0BE-9C1CD30C853D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>
            <a:extLst>
              <a:ext uri="{FF2B5EF4-FFF2-40B4-BE49-F238E27FC236}">
                <a16:creationId xmlns:a16="http://schemas.microsoft.com/office/drawing/2014/main" id="{E76082B3-74CD-7E6F-B74D-0CB18695240B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19901"/>
            <a:chOff x="0" y="0"/>
            <a:chExt cx="1580303" cy="2694505"/>
          </a:xfrm>
        </p:grpSpPr>
        <p:sp>
          <p:nvSpPr>
            <p:cNvPr id="37902" name="Freeform 3">
              <a:extLst>
                <a:ext uri="{FF2B5EF4-FFF2-40B4-BE49-F238E27FC236}">
                  <a16:creationId xmlns:a16="http://schemas.microsoft.com/office/drawing/2014/main" id="{4AD540FF-D5D5-C325-9852-748E3E749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TextBox 4">
              <a:extLst>
                <a:ext uri="{FF2B5EF4-FFF2-40B4-BE49-F238E27FC236}">
                  <a16:creationId xmlns:a16="http://schemas.microsoft.com/office/drawing/2014/main" id="{99D3E5A6-0215-B47C-4D40-F3B4ED0F7C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BC25487D-8401-7646-5B37-E497F9FEE4F5}"/>
              </a:ext>
            </a:extLst>
          </p:cNvPr>
          <p:cNvSpPr txBox="1"/>
          <p:nvPr/>
        </p:nvSpPr>
        <p:spPr>
          <a:xfrm>
            <a:off x="574675" y="1871663"/>
            <a:ext cx="3338513" cy="11287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67" b="1" spc="39" dirty="0">
                <a:solidFill>
                  <a:srgbClr val="FFFFFF"/>
                </a:solidFill>
                <a:latin typeface="Proxima Nova Heavy"/>
                <a:cs typeface="Proxima Nova Heavy"/>
                <a:sym typeface="Proxima Nova Heavy"/>
              </a:rPr>
              <a:t>Profile Activation</a:t>
            </a:r>
            <a:endParaRPr lang="en-US" sz="1200" dirty="0">
              <a:latin typeface="+mn-lt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B59F698-C4C1-68EB-87A9-06D7C4E6A07E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7895" name="Freeform 7">
            <a:extLst>
              <a:ext uri="{FF2B5EF4-FFF2-40B4-BE49-F238E27FC236}">
                <a16:creationId xmlns:a16="http://schemas.microsoft.com/office/drawing/2014/main" id="{7C9DF7AC-3507-1801-BC17-D680210E59CC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9735D99-4C59-36A5-627E-953FDD66FDB4}"/>
              </a:ext>
            </a:extLst>
          </p:cNvPr>
          <p:cNvSpPr txBox="1"/>
          <p:nvPr/>
        </p:nvSpPr>
        <p:spPr>
          <a:xfrm>
            <a:off x="4306888" y="1276350"/>
            <a:ext cx="7986712" cy="545306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609630" lvl="1" indent="-30481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33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Name / Birthdate / Gender </a:t>
            </a:r>
          </a:p>
          <a:p>
            <a:pPr marL="609630" lvl="1" indent="-30481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33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Email / Phone</a:t>
            </a:r>
          </a:p>
          <a:p>
            <a:pPr marL="609630" lvl="1" indent="-30481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33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NPI number</a:t>
            </a:r>
          </a:p>
          <a:p>
            <a:pPr marL="914446" lvl="2" indent="-30481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33" b="1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required </a:t>
            </a:r>
            <a:r>
              <a:rPr lang="en-US" sz="2133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for all practitioners to participate in CYBHI</a:t>
            </a:r>
          </a:p>
          <a:p>
            <a:pPr marL="1219261" lvl="3" indent="-30481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867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Obtaining an NPI is easy! </a:t>
            </a:r>
            <a:br>
              <a:rPr lang="en-US" sz="1867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</a:br>
            <a:r>
              <a:rPr lang="en-US" sz="1867" i="1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Apply via: </a:t>
            </a:r>
            <a:r>
              <a:rPr lang="en-US" sz="1867" i="1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  <a:hlinkClick r:id="rId4"/>
              </a:rPr>
              <a:t>nppes.cms.hhs.gov</a:t>
            </a:r>
            <a:r>
              <a:rPr lang="en-US" sz="1867" i="1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 or use the QR code below</a:t>
            </a:r>
          </a:p>
          <a:p>
            <a:pPr marL="609630" lvl="1" indent="-30481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33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Degree (</a:t>
            </a:r>
            <a:r>
              <a:rPr lang="en-US" sz="2133" i="1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i.e. PPS Counselor, LCSW</a:t>
            </a:r>
            <a:r>
              <a:rPr lang="en-US" sz="2133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)</a:t>
            </a:r>
          </a:p>
          <a:p>
            <a:pPr marL="609630" lvl="1" indent="-30481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33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Specialty (</a:t>
            </a:r>
            <a:r>
              <a:rPr lang="en-US" sz="2133" i="1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e.g. S.SCL School-Related</a:t>
            </a:r>
            <a:r>
              <a:rPr lang="en-US" sz="2133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)</a:t>
            </a:r>
          </a:p>
          <a:p>
            <a:pPr marL="609630" lvl="1" indent="-30481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33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Social # </a:t>
            </a:r>
            <a:endParaRPr lang="en-US" sz="2133" i="1">
              <a:solidFill>
                <a:srgbClr val="000000"/>
              </a:solidFill>
              <a:latin typeface="+mn-lt"/>
              <a:ea typeface="+mn-lt"/>
              <a:cs typeface="+mn-lt"/>
              <a:sym typeface="Proxima Nova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2233">
              <a:solidFill>
                <a:srgbClr val="000000"/>
              </a:solidFill>
              <a:latin typeface="+mn-lt"/>
              <a:ea typeface="+mn-lt"/>
              <a:cs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400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 For licensed staff, additional items are </a:t>
            </a:r>
            <a:br>
              <a:rPr lang="en-US" sz="2400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</a:br>
            <a:r>
              <a:rPr lang="en-US" sz="2400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required including your: </a:t>
            </a:r>
            <a:endParaRPr lang="en-US" sz="1200">
              <a:latin typeface="+mn-lt"/>
              <a:sym typeface="Proxima Nova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400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 Professional License # </a:t>
            </a:r>
            <a:endParaRPr lang="en-US" sz="1200">
              <a:latin typeface="+mn-lt"/>
              <a:sym typeface="Proxima Nova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400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 State Issued </a:t>
            </a:r>
            <a:endParaRPr lang="en-US" sz="1200">
              <a:latin typeface="+mn-lt"/>
              <a:sym typeface="Proxima Nova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400">
                <a:solidFill>
                  <a:srgbClr val="000000"/>
                </a:solidFill>
                <a:latin typeface="+mn-lt"/>
                <a:ea typeface="+mn-lt"/>
                <a:cs typeface="+mn-lt"/>
                <a:sym typeface="Proxima Nova"/>
              </a:rPr>
              <a:t> Effective Date </a:t>
            </a:r>
            <a:endParaRPr lang="en-US" sz="1200">
              <a:solidFill>
                <a:srgbClr val="000000"/>
              </a:solidFill>
              <a:latin typeface="+mn-lt"/>
              <a:ea typeface="+mn-lt"/>
              <a:cs typeface="+mn-lt"/>
              <a:sym typeface="Proxima Nova"/>
            </a:endParaRPr>
          </a:p>
          <a:p>
            <a:pPr marL="243852" lvl="1" eaLnBrk="1" fontAlgn="auto" hangingPunct="1">
              <a:lnSpc>
                <a:spcPts val="271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233">
              <a:solidFill>
                <a:srgbClr val="000000"/>
              </a:solidFill>
              <a:latin typeface="Proxima Nova Rg"/>
              <a:ea typeface="Proxima Nova Rg"/>
              <a:cs typeface="Proxima Nova Rg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32045F-B26A-5FC0-DE18-F6FC645F6293}"/>
              </a:ext>
            </a:extLst>
          </p:cNvPr>
          <p:cNvSpPr txBox="1"/>
          <p:nvPr/>
        </p:nvSpPr>
        <p:spPr>
          <a:xfrm>
            <a:off x="4300538" y="185738"/>
            <a:ext cx="7889875" cy="8048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34" b="1">
                <a:solidFill>
                  <a:srgbClr val="0061F2"/>
                </a:solidFill>
                <a:latin typeface="Proxima Nova Bold"/>
                <a:cs typeface="Proxima Nova Bold"/>
                <a:sym typeface="Proxima Nova Bold"/>
              </a:rPr>
              <a:t>Required Profile Information</a:t>
            </a:r>
            <a:endParaRPr lang="en-US" sz="120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59F1B4-39C7-1A24-1AD0-E77B5C9934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797" y="4365428"/>
            <a:ext cx="1906270" cy="1906270"/>
          </a:xfrm>
          <a:prstGeom prst="rect">
            <a:avLst/>
          </a:prstGeom>
          <a:effectLst>
            <a:glow rad="228600">
              <a:srgbClr val="4DDED6">
                <a:alpha val="40000"/>
              </a:srgbClr>
            </a:glow>
          </a:effectLst>
        </p:spPr>
      </p:pic>
      <p:sp>
        <p:nvSpPr>
          <p:cNvPr id="11" name="TextBox 4">
            <a:extLst>
              <a:ext uri="{FF2B5EF4-FFF2-40B4-BE49-F238E27FC236}">
                <a16:creationId xmlns:a16="http://schemas.microsoft.com/office/drawing/2014/main" id="{8BF51620-A2B6-F0A1-D8F1-208427389404}"/>
              </a:ext>
            </a:extLst>
          </p:cNvPr>
          <p:cNvSpPr txBox="1"/>
          <p:nvPr/>
        </p:nvSpPr>
        <p:spPr>
          <a:xfrm>
            <a:off x="7920038" y="6335713"/>
            <a:ext cx="3687762" cy="3540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r" eaLnBrk="1" fontAlgn="auto" hangingPunct="1">
              <a:lnSpc>
                <a:spcPts val="310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33" b="1">
                <a:solidFill>
                  <a:srgbClr val="0061F2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Get an NPI!</a:t>
            </a:r>
            <a:endParaRPr lang="en-US" sz="2667" b="1">
              <a:solidFill>
                <a:srgbClr val="0061F2"/>
              </a:solidFill>
              <a:latin typeface="Proxima Nova Heavy"/>
              <a:ea typeface="Proxima Nova Heavy"/>
              <a:cs typeface="Proxima Nova Heavy"/>
            </a:endParaRPr>
          </a:p>
        </p:txBody>
      </p:sp>
      <p:pic>
        <p:nvPicPr>
          <p:cNvPr id="37900" name="Picture 2" descr="Download Free Red Arrow PNG Images - FreeIconsPNG">
            <a:extLst>
              <a:ext uri="{FF2B5EF4-FFF2-40B4-BE49-F238E27FC236}">
                <a16:creationId xmlns:a16="http://schemas.microsoft.com/office/drawing/2014/main" id="{C6B91606-BA15-6E6A-E940-D0C98F763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323430">
            <a:off x="10729913" y="2760663"/>
            <a:ext cx="1168400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reeform 3">
            <a:extLst>
              <a:ext uri="{FF2B5EF4-FFF2-40B4-BE49-F238E27FC236}">
                <a16:creationId xmlns:a16="http://schemas.microsoft.com/office/drawing/2014/main" id="{38024593-61DA-583E-A184-85B01DBF6571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>
            <a:extLst>
              <a:ext uri="{FF2B5EF4-FFF2-40B4-BE49-F238E27FC236}">
                <a16:creationId xmlns:a16="http://schemas.microsoft.com/office/drawing/2014/main" id="{47BA8E81-0366-6DA2-79B4-06983EA9CCBA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21488"/>
            <a:chOff x="0" y="0"/>
            <a:chExt cx="1580303" cy="2694505"/>
          </a:xfrm>
        </p:grpSpPr>
        <p:sp>
          <p:nvSpPr>
            <p:cNvPr id="38923" name="Freeform 3">
              <a:extLst>
                <a:ext uri="{FF2B5EF4-FFF2-40B4-BE49-F238E27FC236}">
                  <a16:creationId xmlns:a16="http://schemas.microsoft.com/office/drawing/2014/main" id="{BE22ABC2-A81F-D30A-7B15-162AE5EA8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TextBox 4">
              <a:extLst>
                <a:ext uri="{FF2B5EF4-FFF2-40B4-BE49-F238E27FC236}">
                  <a16:creationId xmlns:a16="http://schemas.microsoft.com/office/drawing/2014/main" id="{FF6AB47F-C6EA-65B8-D28A-3299ACBCDF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4DA40FBF-73AC-5172-6AA4-B5746C3B53CF}"/>
              </a:ext>
            </a:extLst>
          </p:cNvPr>
          <p:cNvSpPr txBox="1"/>
          <p:nvPr/>
        </p:nvSpPr>
        <p:spPr>
          <a:xfrm>
            <a:off x="485775" y="1871663"/>
            <a:ext cx="3514725" cy="16938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67" b="1" spc="39" dirty="0">
                <a:solidFill>
                  <a:srgbClr val="FFFFFF"/>
                </a:solidFill>
                <a:latin typeface="Proxima Nova Heavy"/>
                <a:sym typeface="Proxima Nova Heavy"/>
              </a:rPr>
              <a:t>Documenting Your First Service</a:t>
            </a:r>
            <a:endParaRPr lang="en-US" sz="1200" dirty="0">
              <a:latin typeface="+mn-lt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1D8A48A-E367-34DB-61C6-13912627B1E6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8919" name="Freeform 7">
            <a:extLst>
              <a:ext uri="{FF2B5EF4-FFF2-40B4-BE49-F238E27FC236}">
                <a16:creationId xmlns:a16="http://schemas.microsoft.com/office/drawing/2014/main" id="{138602A3-0303-8ECA-36DF-40C9FA1C80EB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B4A6C1F-3B15-C25E-0273-278B2900A81C}"/>
              </a:ext>
            </a:extLst>
          </p:cNvPr>
          <p:cNvSpPr txBox="1"/>
          <p:nvPr/>
        </p:nvSpPr>
        <p:spPr>
          <a:xfrm>
            <a:off x="4391025" y="192088"/>
            <a:ext cx="7889875" cy="7858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4" b="1" dirty="0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Getting to 1-1-1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E7CBB69-61E3-9D90-CDD4-6A5620EE8B91}"/>
              </a:ext>
            </a:extLst>
          </p:cNvPr>
          <p:cNvSpPr txBox="1"/>
          <p:nvPr/>
        </p:nvSpPr>
        <p:spPr>
          <a:xfrm>
            <a:off x="4306888" y="1276350"/>
            <a:ext cx="6199187" cy="41687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67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1. </a:t>
            </a: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Review services with supervisor</a:t>
            </a: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  - Confirm documentation      		expectations</a:t>
            </a: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  - Identify (at least) one </a:t>
            </a:r>
            <a:r>
              <a:rPr lang="en-US" sz="2133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actionable </a:t>
            </a:r>
            <a:r>
              <a:rPr lang="en-US" sz="21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service</a:t>
            </a: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259" b="1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2. Clear (at least) </a:t>
            </a:r>
            <a:r>
              <a:rPr lang="en-US" sz="2667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one</a:t>
            </a: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 student that will receive an </a:t>
            </a:r>
            <a:r>
              <a:rPr lang="en-US" sz="2667" b="1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actionable </a:t>
            </a: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service</a:t>
            </a: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33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	- Consider family, family friends, or 	students with parents / guardians who 	trust you</a:t>
            </a: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667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67" spc="144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3. Document that service!</a:t>
            </a:r>
            <a:endParaRPr lang="en-US" sz="2259" spc="144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31C49C10-3D87-E854-1EB4-FAB47D0CA681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9FD34A-8E97-40B6-B61F-4289E23A5A23}"/>
              </a:ext>
            </a:extLst>
          </p:cNvPr>
          <p:cNvSpPr/>
          <p:nvPr/>
        </p:nvSpPr>
        <p:spPr>
          <a:xfrm>
            <a:off x="-441351" y="-63489"/>
            <a:ext cx="13499191" cy="6793909"/>
          </a:xfrm>
          <a:custGeom>
            <a:avLst/>
            <a:gdLst/>
            <a:ahLst/>
            <a:cxnLst/>
            <a:rect l="l" t="t" r="r" b="b"/>
            <a:pathLst>
              <a:path w="20248786" h="10190863">
                <a:moveTo>
                  <a:pt x="0" y="0"/>
                </a:moveTo>
                <a:lnTo>
                  <a:pt x="20248787" y="0"/>
                </a:lnTo>
                <a:lnTo>
                  <a:pt x="20248787" y="10190863"/>
                </a:lnTo>
                <a:lnTo>
                  <a:pt x="0" y="101908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43" r="-13436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grpSp>
        <p:nvGrpSpPr>
          <p:cNvPr id="39941" name="Group 3">
            <a:extLst>
              <a:ext uri="{FF2B5EF4-FFF2-40B4-BE49-F238E27FC236}">
                <a16:creationId xmlns:a16="http://schemas.microsoft.com/office/drawing/2014/main" id="{5CAFD304-2E61-3F77-B7B7-C4A70A3BA914}"/>
              </a:ext>
            </a:extLst>
          </p:cNvPr>
          <p:cNvGrpSpPr>
            <a:grpSpLocks/>
          </p:cNvGrpSpPr>
          <p:nvPr/>
        </p:nvGrpSpPr>
        <p:grpSpPr bwMode="auto">
          <a:xfrm>
            <a:off x="0" y="-63500"/>
            <a:ext cx="12190413" cy="6858000"/>
            <a:chOff x="0" y="0"/>
            <a:chExt cx="24380150" cy="13714797"/>
          </a:xfrm>
        </p:grpSpPr>
        <p:sp>
          <p:nvSpPr>
            <p:cNvPr id="39946" name="Freeform 4">
              <a:extLst>
                <a:ext uri="{FF2B5EF4-FFF2-40B4-BE49-F238E27FC236}">
                  <a16:creationId xmlns:a16="http://schemas.microsoft.com/office/drawing/2014/main" id="{E0576F93-523B-8201-EA1C-E56C54182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24380189" cy="13714857"/>
            </a:xfrm>
            <a:custGeom>
              <a:avLst/>
              <a:gdLst>
                <a:gd name="T0" fmla="*/ 0 w 24380189"/>
                <a:gd name="T1" fmla="*/ 0 h 13714857"/>
                <a:gd name="T2" fmla="*/ 24380189 w 24380189"/>
                <a:gd name="T3" fmla="*/ 0 h 13714857"/>
                <a:gd name="T4" fmla="*/ 24380189 w 24380189"/>
                <a:gd name="T5" fmla="*/ 13714857 h 13714857"/>
                <a:gd name="T6" fmla="*/ 0 w 24380189"/>
                <a:gd name="T7" fmla="*/ 13714857 h 13714857"/>
                <a:gd name="T8" fmla="*/ 0 w 24380189"/>
                <a:gd name="T9" fmla="*/ 0 h 13714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8627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942" name="Freeform 5">
            <a:extLst>
              <a:ext uri="{FF2B5EF4-FFF2-40B4-BE49-F238E27FC236}">
                <a16:creationId xmlns:a16="http://schemas.microsoft.com/office/drawing/2014/main" id="{89DE5C11-8E76-09A0-F347-C17F37B43B3F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5112"/>
              <a:gd name="T1" fmla="*/ 0 h 190468"/>
              <a:gd name="T2" fmla="*/ 18285112 w 18285112"/>
              <a:gd name="T3" fmla="*/ 0 h 190468"/>
              <a:gd name="T4" fmla="*/ 18285112 w 18285112"/>
              <a:gd name="T5" fmla="*/ 190469 h 190468"/>
              <a:gd name="T6" fmla="*/ 0 w 18285112"/>
              <a:gd name="T7" fmla="*/ 190469 h 190468"/>
              <a:gd name="T8" fmla="*/ 0 w 18285112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5112" h="190468">
                <a:moveTo>
                  <a:pt x="0" y="0"/>
                </a:moveTo>
                <a:lnTo>
                  <a:pt x="18285112" y="0"/>
                </a:lnTo>
                <a:lnTo>
                  <a:pt x="18285112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ED5B925-1686-8C7D-9200-406EA5FC73C1}"/>
              </a:ext>
            </a:extLst>
          </p:cNvPr>
          <p:cNvSpPr txBox="1"/>
          <p:nvPr/>
        </p:nvSpPr>
        <p:spPr>
          <a:xfrm>
            <a:off x="2349500" y="4940300"/>
            <a:ext cx="8016875" cy="8143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2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23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Additional resources available at </a:t>
            </a:r>
            <a:r>
              <a:rPr lang="en-US" sz="2523" b="1" u="sng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support.healthycampus.com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124056F-C3FB-DF7F-B4A3-415376A93732}"/>
              </a:ext>
            </a:extLst>
          </p:cNvPr>
          <p:cNvSpPr txBox="1"/>
          <p:nvPr/>
        </p:nvSpPr>
        <p:spPr>
          <a:xfrm>
            <a:off x="1593850" y="2733675"/>
            <a:ext cx="9004300" cy="12334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055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122" b="1">
                <a:solidFill>
                  <a:srgbClr val="4CDED6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Q&amp;A</a:t>
            </a: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74B11B69-63DB-8455-9D99-08A043D86B29}"/>
              </a:ext>
            </a:extLst>
          </p:cNvPr>
          <p:cNvSpPr/>
          <p:nvPr/>
        </p:nvSpPr>
        <p:spPr>
          <a:xfrm>
            <a:off x="4927600" y="1246188"/>
            <a:ext cx="2335213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reeform 4">
            <a:extLst>
              <a:ext uri="{FF2B5EF4-FFF2-40B4-BE49-F238E27FC236}">
                <a16:creationId xmlns:a16="http://schemas.microsoft.com/office/drawing/2014/main" id="{2D1023E3-1A47-0022-8EDC-D8F616AA01D3}"/>
              </a:ext>
            </a:extLst>
          </p:cNvPr>
          <p:cNvSpPr>
            <a:spLocks/>
          </p:cNvSpPr>
          <p:nvPr/>
        </p:nvSpPr>
        <p:spPr bwMode="auto">
          <a:xfrm>
            <a:off x="11437938" y="6450013"/>
            <a:ext cx="39687" cy="39687"/>
          </a:xfrm>
          <a:custGeom>
            <a:avLst/>
            <a:gdLst>
              <a:gd name="T0" fmla="*/ 0 w 59821"/>
              <a:gd name="T1" fmla="*/ 0 h 59822"/>
              <a:gd name="T2" fmla="*/ 59821 w 59821"/>
              <a:gd name="T3" fmla="*/ 0 h 59822"/>
              <a:gd name="T4" fmla="*/ 59821 w 59821"/>
              <a:gd name="T5" fmla="*/ 59822 h 59822"/>
              <a:gd name="T6" fmla="*/ 0 w 59821"/>
              <a:gd name="T7" fmla="*/ 59822 h 59822"/>
              <a:gd name="T8" fmla="*/ 0 w 59821"/>
              <a:gd name="T9" fmla="*/ 0 h 598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821" h="59822">
                <a:moveTo>
                  <a:pt x="0" y="0"/>
                </a:moveTo>
                <a:lnTo>
                  <a:pt x="59821" y="0"/>
                </a:lnTo>
                <a:lnTo>
                  <a:pt x="59821" y="59822"/>
                </a:lnTo>
                <a:lnTo>
                  <a:pt x="0" y="59822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7" name="Freeform 5">
            <a:extLst>
              <a:ext uri="{FF2B5EF4-FFF2-40B4-BE49-F238E27FC236}">
                <a16:creationId xmlns:a16="http://schemas.microsoft.com/office/drawing/2014/main" id="{3E73016E-31CF-7ABB-BD02-8787874C2A80}"/>
              </a:ext>
            </a:extLst>
          </p:cNvPr>
          <p:cNvSpPr>
            <a:spLocks/>
          </p:cNvSpPr>
          <p:nvPr/>
        </p:nvSpPr>
        <p:spPr bwMode="auto">
          <a:xfrm>
            <a:off x="12093575" y="6434138"/>
            <a:ext cx="39688" cy="39687"/>
          </a:xfrm>
          <a:custGeom>
            <a:avLst/>
            <a:gdLst>
              <a:gd name="T0" fmla="*/ 0 w 59821"/>
              <a:gd name="T1" fmla="*/ 0 h 59821"/>
              <a:gd name="T2" fmla="*/ 59821 w 59821"/>
              <a:gd name="T3" fmla="*/ 0 h 59821"/>
              <a:gd name="T4" fmla="*/ 59821 w 59821"/>
              <a:gd name="T5" fmla="*/ 59821 h 59821"/>
              <a:gd name="T6" fmla="*/ 0 w 59821"/>
              <a:gd name="T7" fmla="*/ 59821 h 59821"/>
              <a:gd name="T8" fmla="*/ 0 w 59821"/>
              <a:gd name="T9" fmla="*/ 0 h 598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821" h="59821">
                <a:moveTo>
                  <a:pt x="0" y="0"/>
                </a:moveTo>
                <a:lnTo>
                  <a:pt x="59821" y="0"/>
                </a:lnTo>
                <a:lnTo>
                  <a:pt x="59821" y="59821"/>
                </a:lnTo>
                <a:lnTo>
                  <a:pt x="0" y="59821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2128406-30C2-822C-064B-61124F801C74}"/>
              </a:ext>
            </a:extLst>
          </p:cNvPr>
          <p:cNvSpPr/>
          <p:nvPr/>
        </p:nvSpPr>
        <p:spPr>
          <a:xfrm>
            <a:off x="51" y="6730420"/>
            <a:ext cx="12189975" cy="170585"/>
          </a:xfrm>
          <a:custGeom>
            <a:avLst/>
            <a:gdLst/>
            <a:ahLst/>
            <a:cxnLst/>
            <a:rect l="l" t="t" r="r" b="b"/>
            <a:pathLst>
              <a:path w="18284963" h="255878">
                <a:moveTo>
                  <a:pt x="0" y="0"/>
                </a:moveTo>
                <a:lnTo>
                  <a:pt x="18284963" y="0"/>
                </a:lnTo>
                <a:lnTo>
                  <a:pt x="18284963" y="255879"/>
                </a:lnTo>
                <a:lnTo>
                  <a:pt x="0" y="2558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170" r="-17170"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62BBDAC-5ED8-76D2-6569-77F85D25BEA9}"/>
              </a:ext>
            </a:extLst>
          </p:cNvPr>
          <p:cNvSpPr/>
          <p:nvPr/>
        </p:nvSpPr>
        <p:spPr>
          <a:xfrm>
            <a:off x="10647542" y="5998248"/>
            <a:ext cx="1445833" cy="579765"/>
          </a:xfrm>
          <a:custGeom>
            <a:avLst/>
            <a:gdLst/>
            <a:ahLst/>
            <a:cxnLst/>
            <a:rect l="l" t="t" r="r" b="b"/>
            <a:pathLst>
              <a:path w="2168749" h="869647">
                <a:moveTo>
                  <a:pt x="0" y="0"/>
                </a:moveTo>
                <a:lnTo>
                  <a:pt x="2168749" y="0"/>
                </a:lnTo>
                <a:lnTo>
                  <a:pt x="2168749" y="869647"/>
                </a:lnTo>
                <a:lnTo>
                  <a:pt x="0" y="8696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3" r="-123"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16394" name="TextBox 12">
            <a:extLst>
              <a:ext uri="{FF2B5EF4-FFF2-40B4-BE49-F238E27FC236}">
                <a16:creationId xmlns:a16="http://schemas.microsoft.com/office/drawing/2014/main" id="{245F69D8-32BD-DFAE-9DB8-7142494DA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734" y="181157"/>
            <a:ext cx="92678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7000"/>
              </a:lnSpc>
            </a:pPr>
            <a:r>
              <a:rPr lang="en-US" altLang="en-US" sz="4800" b="1" dirty="0">
                <a:solidFill>
                  <a:srgbClr val="0061F2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Practitioner Training Agenda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32009BF-AA98-780C-8AA8-36A7E499D2BA}"/>
              </a:ext>
            </a:extLst>
          </p:cNvPr>
          <p:cNvSpPr txBox="1"/>
          <p:nvPr/>
        </p:nvSpPr>
        <p:spPr>
          <a:xfrm>
            <a:off x="930093" y="1466309"/>
            <a:ext cx="10703106" cy="4379532"/>
          </a:xfrm>
          <a:prstGeom prst="rect">
            <a:avLst/>
          </a:prstGeom>
        </p:spPr>
        <p:txBody>
          <a:bodyPr wrap="square" lIns="0" tIns="0" rIns="0" bIns="0" numCol="2">
            <a:spAutoFit/>
          </a:bodyPr>
          <a:lstStyle/>
          <a:p>
            <a:pPr marL="381019" indent="-381019" eaLnBrk="1" fontAlgn="auto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3200" dirty="0">
                <a:latin typeface="+mn-lt"/>
                <a:ea typeface="Calibri"/>
                <a:cs typeface="Calibri"/>
              </a:rPr>
              <a:t> </a:t>
            </a:r>
            <a:r>
              <a:rPr lang="en-US" sz="2800" dirty="0">
                <a:latin typeface="+mn-lt"/>
                <a:ea typeface="Calibri"/>
                <a:cs typeface="Calibri"/>
              </a:rPr>
              <a:t>CYBHI Overview</a:t>
            </a:r>
          </a:p>
          <a:p>
            <a:pPr marL="381019" indent="-381019" eaLnBrk="1" fontAlgn="auto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+mn-lt"/>
                <a:ea typeface="Calibri"/>
                <a:cs typeface="Calibri"/>
              </a:rPr>
              <a:t> Healthy Campus Overview</a:t>
            </a:r>
          </a:p>
          <a:p>
            <a:pPr marL="381019" indent="-381019" eaLnBrk="1" fontAlgn="auto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+mn-lt"/>
                <a:ea typeface="Calibri"/>
                <a:cs typeface="Calibri"/>
              </a:rPr>
              <a:t> Getting to Green</a:t>
            </a:r>
          </a:p>
          <a:p>
            <a:pPr marL="228634" indent="-381019" eaLnBrk="1" fontAlgn="auto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+mn-lt"/>
                <a:ea typeface="Calibri"/>
                <a:cs typeface="Calibri"/>
              </a:rPr>
              <a:t>Platform Overview</a:t>
            </a:r>
          </a:p>
          <a:p>
            <a:pPr marL="685834" lvl="1" indent="-381019" eaLnBrk="1" fontAlgn="auto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+mn-lt"/>
                <a:ea typeface="Calibri"/>
                <a:cs typeface="Calibri"/>
              </a:rPr>
              <a:t> Documenting Student Sessions</a:t>
            </a:r>
          </a:p>
          <a:p>
            <a:pPr marL="685834" lvl="1" indent="-381019" eaLnBrk="1" fontAlgn="auto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+mn-lt"/>
                <a:ea typeface="Calibri"/>
                <a:cs typeface="Calibri"/>
              </a:rPr>
              <a:t> Working With Groups</a:t>
            </a:r>
          </a:p>
          <a:p>
            <a:pPr marL="381019" indent="-381019" eaLnBrk="1" fontAlgn="auto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+mn-lt"/>
              </a:rPr>
              <a:t> Services &amp; Clinical Discussion</a:t>
            </a:r>
          </a:p>
          <a:p>
            <a:pPr marL="381019" indent="-381019" eaLnBrk="1" fontAlgn="auto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+mn-lt"/>
              </a:rPr>
              <a:t> Practitioner Profile Activation</a:t>
            </a:r>
            <a:endParaRPr lang="en-US" sz="2800" dirty="0">
              <a:latin typeface="+mn-lt"/>
              <a:ea typeface="Calibri"/>
              <a:cs typeface="Calibri"/>
            </a:endParaRPr>
          </a:p>
          <a:p>
            <a:pPr marL="381019" indent="-381019" eaLnBrk="1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+mn-lt"/>
              </a:rPr>
              <a:t> Documenting Your First Service</a:t>
            </a:r>
          </a:p>
          <a:p>
            <a:pPr marL="381019" indent="-381019" eaLnBrk="1" hangingPunct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latin typeface="+mn-lt"/>
                <a:ea typeface="Calibri"/>
                <a:cs typeface="Calibri"/>
              </a:rPr>
              <a:t> Q &amp; A</a:t>
            </a:r>
            <a:br>
              <a:rPr lang="en-US" sz="3200" dirty="0">
                <a:latin typeface="+mn-lt"/>
              </a:rPr>
            </a:br>
            <a:endParaRPr lang="en-US" sz="3200" dirty="0">
              <a:latin typeface="+mn-lt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56A6E07-7487-80B6-5920-EF37D1CA1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5FF36F05-2BE5-1B89-78CC-ADB8C59BEB26}"/>
              </a:ext>
            </a:extLst>
          </p:cNvPr>
          <p:cNvGrpSpPr/>
          <p:nvPr/>
        </p:nvGrpSpPr>
        <p:grpSpPr>
          <a:xfrm>
            <a:off x="0" y="-63490"/>
            <a:ext cx="12190075" cy="6857399"/>
            <a:chOff x="0" y="0"/>
            <a:chExt cx="24380150" cy="13714797"/>
          </a:xfrm>
          <a:solidFill>
            <a:srgbClr val="0061F2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41AEFD0-AF50-D42E-98E0-7668E4FF0B65}"/>
                </a:ext>
              </a:extLst>
            </p:cNvPr>
            <p:cNvSpPr/>
            <p:nvPr/>
          </p:nvSpPr>
          <p:spPr>
            <a:xfrm>
              <a:off x="0" y="0"/>
              <a:ext cx="24380189" cy="13714857"/>
            </a:xfrm>
            <a:custGeom>
              <a:avLst/>
              <a:gdLst/>
              <a:ahLst/>
              <a:cxnLst/>
              <a:rect l="l" t="t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</p:grpSp>
      <p:sp>
        <p:nvSpPr>
          <p:cNvPr id="31747" name="Freeform 5">
            <a:extLst>
              <a:ext uri="{FF2B5EF4-FFF2-40B4-BE49-F238E27FC236}">
                <a16:creationId xmlns:a16="http://schemas.microsoft.com/office/drawing/2014/main" id="{82BCA604-648C-25D2-B220-7920B1DBBBB2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5112"/>
              <a:gd name="T1" fmla="*/ 0 h 190468"/>
              <a:gd name="T2" fmla="*/ 18285112 w 18285112"/>
              <a:gd name="T3" fmla="*/ 0 h 190468"/>
              <a:gd name="T4" fmla="*/ 18285112 w 18285112"/>
              <a:gd name="T5" fmla="*/ 190469 h 190468"/>
              <a:gd name="T6" fmla="*/ 0 w 18285112"/>
              <a:gd name="T7" fmla="*/ 190469 h 190468"/>
              <a:gd name="T8" fmla="*/ 0 w 18285112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5112" h="190468">
                <a:moveTo>
                  <a:pt x="0" y="0"/>
                </a:moveTo>
                <a:lnTo>
                  <a:pt x="18285112" y="0"/>
                </a:lnTo>
                <a:lnTo>
                  <a:pt x="18285112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CE44024-69BE-4B96-3789-CEACBBF89305}"/>
              </a:ext>
            </a:extLst>
          </p:cNvPr>
          <p:cNvSpPr txBox="1"/>
          <p:nvPr/>
        </p:nvSpPr>
        <p:spPr>
          <a:xfrm>
            <a:off x="2092325" y="4619625"/>
            <a:ext cx="8018463" cy="8143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2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23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Additional resources available at </a:t>
            </a:r>
            <a:r>
              <a:rPr lang="en-US" sz="2523" b="1" u="sng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support.healthycampus.com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3393D67-997C-B2D9-D26E-30BA908D2B7B}"/>
              </a:ext>
            </a:extLst>
          </p:cNvPr>
          <p:cNvSpPr txBox="1"/>
          <p:nvPr/>
        </p:nvSpPr>
        <p:spPr>
          <a:xfrm>
            <a:off x="1743075" y="1604963"/>
            <a:ext cx="9005888" cy="259269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055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122" b="1" dirty="0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Obtaining Your NPI</a:t>
            </a:r>
          </a:p>
        </p:txBody>
      </p:sp>
    </p:spTree>
    <p:extLst>
      <p:ext uri="{BB962C8B-B14F-4D97-AF65-F5344CB8AC3E}">
        <p14:creationId xmlns:p14="http://schemas.microsoft.com/office/powerpoint/2010/main" val="2856064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7232D94-6A51-F6E6-7374-8F0BD26CC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>
            <a:extLst>
              <a:ext uri="{FF2B5EF4-FFF2-40B4-BE49-F238E27FC236}">
                <a16:creationId xmlns:a16="http://schemas.microsoft.com/office/drawing/2014/main" id="{9687468F-28B6-F594-8554-1232534A84A1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21488"/>
            <a:chOff x="0" y="0"/>
            <a:chExt cx="1580303" cy="2694505"/>
          </a:xfrm>
        </p:grpSpPr>
        <p:sp>
          <p:nvSpPr>
            <p:cNvPr id="38923" name="Freeform 3">
              <a:extLst>
                <a:ext uri="{FF2B5EF4-FFF2-40B4-BE49-F238E27FC236}">
                  <a16:creationId xmlns:a16="http://schemas.microsoft.com/office/drawing/2014/main" id="{F141DE8B-4542-EC2B-6B40-7404E0BED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TextBox 4">
              <a:extLst>
                <a:ext uri="{FF2B5EF4-FFF2-40B4-BE49-F238E27FC236}">
                  <a16:creationId xmlns:a16="http://schemas.microsoft.com/office/drawing/2014/main" id="{5A879B2A-357B-A58B-CC13-37316A7C39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EEFC3D2D-5347-A839-9E2B-1407A45928AE}"/>
              </a:ext>
            </a:extLst>
          </p:cNvPr>
          <p:cNvSpPr txBox="1"/>
          <p:nvPr/>
        </p:nvSpPr>
        <p:spPr>
          <a:xfrm>
            <a:off x="485775" y="1871663"/>
            <a:ext cx="3514725" cy="112851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67" b="1" spc="39" dirty="0">
                <a:solidFill>
                  <a:srgbClr val="FFFFFF"/>
                </a:solidFill>
                <a:latin typeface="Proxima Nova Heavy"/>
                <a:sym typeface="Proxima Nova Heavy"/>
              </a:rPr>
              <a:t>Obtaining Your NPI</a:t>
            </a:r>
            <a:endParaRPr lang="en-US" sz="1200" dirty="0">
              <a:latin typeface="+mn-lt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6A1D7D2-B46E-AB74-6AB5-30AA13EDB567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8919" name="Freeform 7">
            <a:extLst>
              <a:ext uri="{FF2B5EF4-FFF2-40B4-BE49-F238E27FC236}">
                <a16:creationId xmlns:a16="http://schemas.microsoft.com/office/drawing/2014/main" id="{9A574BB0-0044-5A06-FD64-AA2F6A9F8865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7D47362-6834-3236-CF24-19DD4BE04C07}"/>
              </a:ext>
            </a:extLst>
          </p:cNvPr>
          <p:cNvSpPr txBox="1"/>
          <p:nvPr/>
        </p:nvSpPr>
        <p:spPr>
          <a:xfrm>
            <a:off x="4391025" y="192088"/>
            <a:ext cx="7889875" cy="7858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4" b="1" dirty="0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NPI Basics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C07134E-615F-91C8-C312-12B9FE172541}"/>
              </a:ext>
            </a:extLst>
          </p:cNvPr>
          <p:cNvSpPr txBox="1"/>
          <p:nvPr/>
        </p:nvSpPr>
        <p:spPr>
          <a:xfrm>
            <a:off x="4306888" y="1276350"/>
            <a:ext cx="7717964" cy="5086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An NPI number is a unique 10-digit identification number issued to healthcare providers by the Centers for Medicare &amp; Medicaid Services (CMS). It is required for billing and ensures that services are appropriately tracked and reimbursed. </a:t>
            </a:r>
          </a:p>
          <a:p>
            <a:endParaRPr lang="en-US" sz="1600" dirty="0">
              <a:latin typeface="Proxima Nova Bold" panose="020B0604020202020204" charset="0"/>
              <a:cs typeface="Proxima Nova Bold" panose="020B0604020202020204" charset="0"/>
            </a:endParaRPr>
          </a:p>
          <a:p>
            <a:r>
              <a:rPr lang="en-US" sz="1600" b="1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Personal Details</a:t>
            </a:r>
            <a:r>
              <a:rPr lang="en-US" sz="1600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: Full name, date of birth, Social Security Number (SSN), and contact information (phone number, email, and mailing address). </a:t>
            </a:r>
          </a:p>
          <a:p>
            <a:endParaRPr lang="en-US" sz="1600" dirty="0">
              <a:latin typeface="Proxima Nova Bold" panose="020B0604020202020204" charset="0"/>
              <a:cs typeface="Proxima Nova Bold" panose="020B0604020202020204" charset="0"/>
            </a:endParaRPr>
          </a:p>
          <a:p>
            <a:r>
              <a:rPr lang="en-US" sz="1600" b="1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Professional Information</a:t>
            </a:r>
            <a:r>
              <a:rPr lang="en-US" sz="1600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: </a:t>
            </a:r>
            <a:endParaRPr lang="en-US" sz="1600" dirty="0">
              <a:latin typeface="Proxima Nova Bold" panose="020B0604020202020204" charset="0"/>
              <a:cs typeface="Proxima Nova Bold" panose="020B0604020202020204" charset="0"/>
            </a:endParaRPr>
          </a:p>
          <a:p>
            <a:pPr lvl="1"/>
            <a:r>
              <a:rPr lang="en-US" sz="1600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Professional credentials (e.g., LMFT, LCSW, LPCC, or other). </a:t>
            </a:r>
            <a:endParaRPr lang="en-US" sz="1600" dirty="0">
              <a:latin typeface="Proxima Nova Bold" panose="020B0604020202020204" charset="0"/>
              <a:cs typeface="Proxima Nova Bold" panose="020B0604020202020204" charset="0"/>
            </a:endParaRPr>
          </a:p>
          <a:p>
            <a:pPr lvl="1"/>
            <a:r>
              <a:rPr lang="en-US" sz="1600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License number and state of issuance. </a:t>
            </a:r>
          </a:p>
          <a:p>
            <a:pPr lvl="1"/>
            <a:endParaRPr lang="en-US" sz="1600" dirty="0">
              <a:latin typeface="Proxima Nova Bold" panose="020B0604020202020204" charset="0"/>
              <a:cs typeface="Proxima Nova Bold" panose="020B0604020202020204" charset="0"/>
            </a:endParaRPr>
          </a:p>
          <a:p>
            <a:r>
              <a:rPr lang="en-US" sz="1600" b="1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Practice Details</a:t>
            </a:r>
            <a:r>
              <a:rPr lang="en-US" sz="1600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: </a:t>
            </a:r>
            <a:endParaRPr lang="en-US" sz="1600" dirty="0">
              <a:latin typeface="Proxima Nova Bold" panose="020B0604020202020204" charset="0"/>
              <a:cs typeface="Proxima Nova Bold" panose="020B0604020202020204" charset="0"/>
            </a:endParaRPr>
          </a:p>
          <a:p>
            <a:pPr lvl="1"/>
            <a:r>
              <a:rPr lang="en-US" sz="1600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Employer information (e.g., school district name and address). </a:t>
            </a:r>
            <a:endParaRPr lang="en-US" sz="1600" dirty="0">
              <a:latin typeface="Proxima Nova Bold" panose="020B0604020202020204" charset="0"/>
              <a:cs typeface="Proxima Nova Bold" panose="020B0604020202020204" charset="0"/>
            </a:endParaRPr>
          </a:p>
          <a:p>
            <a:pPr lvl="1"/>
            <a:r>
              <a:rPr lang="en-US" sz="1600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Taxonomy code for your specialty. The taxonomy code for mental health practitioners is typically 101YM0800X for "Mental Health Counselor." Verify this with your specific discipline. </a:t>
            </a:r>
          </a:p>
          <a:p>
            <a:pPr lvl="1"/>
            <a:endParaRPr lang="en-US" sz="1600" dirty="0">
              <a:latin typeface="Proxima Nova Bold" panose="020B0604020202020204" charset="0"/>
              <a:cs typeface="Proxima Nova Bold" panose="020B0604020202020204" charset="0"/>
            </a:endParaRPr>
          </a:p>
          <a:p>
            <a:r>
              <a:rPr lang="en-US" sz="1600" b="1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Medicaid Information (if applicable): </a:t>
            </a:r>
            <a:r>
              <a:rPr lang="en-US" sz="1600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If you are already enrolled in Medicaid, have your Medicaid Provider Number handy. </a:t>
            </a:r>
            <a:endParaRPr lang="en-US" sz="1600" dirty="0">
              <a:latin typeface="Proxima Nova Bold" panose="020B0604020202020204" charset="0"/>
              <a:cs typeface="Proxima Nova Bold" panose="020B0604020202020204" charset="0"/>
            </a:endParaRPr>
          </a:p>
          <a:p>
            <a:pPr marL="243852" lvl="1" eaLnBrk="1" fontAlgn="auto" hangingPunct="1">
              <a:lnSpc>
                <a:spcPts val="2711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spc="144" dirty="0">
              <a:solidFill>
                <a:srgbClr val="000000"/>
              </a:solidFill>
              <a:latin typeface="Proxima Nova Bold" panose="020B0604020202020204" charset="0"/>
              <a:ea typeface="Proxima Nova Rg"/>
              <a:cs typeface="Proxima Nova Bold" panose="020B0604020202020204" charset="0"/>
              <a:sym typeface="Proxima Nova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761740F0-362F-EE11-7EF1-55E2344AC394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24821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4F39D68-BE80-4B05-6FB1-CAA80D2AB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>
            <a:extLst>
              <a:ext uri="{FF2B5EF4-FFF2-40B4-BE49-F238E27FC236}">
                <a16:creationId xmlns:a16="http://schemas.microsoft.com/office/drawing/2014/main" id="{BA065E11-8598-4D8B-DC22-E9E5A87D2802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21488"/>
            <a:chOff x="0" y="0"/>
            <a:chExt cx="1580303" cy="2694505"/>
          </a:xfrm>
        </p:grpSpPr>
        <p:sp>
          <p:nvSpPr>
            <p:cNvPr id="38923" name="Freeform 3">
              <a:extLst>
                <a:ext uri="{FF2B5EF4-FFF2-40B4-BE49-F238E27FC236}">
                  <a16:creationId xmlns:a16="http://schemas.microsoft.com/office/drawing/2014/main" id="{EF7B315D-AC89-01F4-3475-325C87253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TextBox 4">
              <a:extLst>
                <a:ext uri="{FF2B5EF4-FFF2-40B4-BE49-F238E27FC236}">
                  <a16:creationId xmlns:a16="http://schemas.microsoft.com/office/drawing/2014/main" id="{E8ED856E-5535-B796-632A-BF507F879D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AB0D60F8-B9E9-8355-ABEC-B28C0F087CB8}"/>
              </a:ext>
            </a:extLst>
          </p:cNvPr>
          <p:cNvSpPr txBox="1"/>
          <p:nvPr/>
        </p:nvSpPr>
        <p:spPr>
          <a:xfrm>
            <a:off x="485775" y="1871663"/>
            <a:ext cx="3514725" cy="112851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67" b="1" spc="39" dirty="0">
                <a:solidFill>
                  <a:srgbClr val="FFFFFF"/>
                </a:solidFill>
                <a:latin typeface="Proxima Nova Heavy"/>
                <a:sym typeface="Proxima Nova Heavy"/>
              </a:rPr>
              <a:t>Obtaining Your NPI</a:t>
            </a:r>
            <a:endParaRPr lang="en-US" sz="1200" dirty="0">
              <a:latin typeface="+mn-lt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42EF749-40BC-DB3A-0A7C-BB461A36943E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8919" name="Freeform 7">
            <a:extLst>
              <a:ext uri="{FF2B5EF4-FFF2-40B4-BE49-F238E27FC236}">
                <a16:creationId xmlns:a16="http://schemas.microsoft.com/office/drawing/2014/main" id="{B089AB54-10D8-853A-18B6-B06D33C5857A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356D863-BCA5-4147-AEF8-57DD1092CA98}"/>
              </a:ext>
            </a:extLst>
          </p:cNvPr>
          <p:cNvSpPr txBox="1"/>
          <p:nvPr/>
        </p:nvSpPr>
        <p:spPr>
          <a:xfrm>
            <a:off x="4391025" y="192088"/>
            <a:ext cx="7889875" cy="785471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4" b="1" dirty="0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Step 1 – Create your account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B9B7C111-17FA-C64B-4733-61A9D7FEC083}"/>
              </a:ext>
            </a:extLst>
          </p:cNvPr>
          <p:cNvSpPr txBox="1"/>
          <p:nvPr/>
        </p:nvSpPr>
        <p:spPr>
          <a:xfrm>
            <a:off x="4306888" y="1276350"/>
            <a:ext cx="7717964" cy="2554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1. Visit the </a:t>
            </a:r>
            <a:r>
              <a:rPr lang="en-US" dirty="0">
                <a:latin typeface="Proxima Nova Bold" panose="020B0604020202020204" charset="0"/>
                <a:cs typeface="Proxima Nova Bold" panose="020B0604020202020204" charset="0"/>
                <a:hlinkClick r:id="rId4"/>
              </a:rPr>
              <a:t>NPPES website</a:t>
            </a: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2. Click on “Create or Manage an Account” to begin the process.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3. Select “Create a Login” under the Identity &amp; Access Management System (I&amp;A) section.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4. Complete the registration by providing your personal information and creating a secure password.</a:t>
            </a:r>
          </a:p>
          <a:p>
            <a:pPr>
              <a:spcBef>
                <a:spcPts val="1200"/>
              </a:spcBef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5. Verify your email address by following the instructions sent to your inbox.</a:t>
            </a: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D61DC4FD-3FE5-F056-0C7C-286EB47398F1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FF4032-79D9-03C5-9058-CDBFC85024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5394" y="4089819"/>
            <a:ext cx="4847303" cy="2382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99147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15D50F3-5DC4-F697-C7AA-F9D65EA4A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>
            <a:extLst>
              <a:ext uri="{FF2B5EF4-FFF2-40B4-BE49-F238E27FC236}">
                <a16:creationId xmlns:a16="http://schemas.microsoft.com/office/drawing/2014/main" id="{B4E456C1-1F26-1DDA-24C2-96E114374395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21488"/>
            <a:chOff x="0" y="0"/>
            <a:chExt cx="1580303" cy="2694505"/>
          </a:xfrm>
        </p:grpSpPr>
        <p:sp>
          <p:nvSpPr>
            <p:cNvPr id="38923" name="Freeform 3">
              <a:extLst>
                <a:ext uri="{FF2B5EF4-FFF2-40B4-BE49-F238E27FC236}">
                  <a16:creationId xmlns:a16="http://schemas.microsoft.com/office/drawing/2014/main" id="{CDA419A5-AEDA-82C3-ADEA-086815309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TextBox 4">
              <a:extLst>
                <a:ext uri="{FF2B5EF4-FFF2-40B4-BE49-F238E27FC236}">
                  <a16:creationId xmlns:a16="http://schemas.microsoft.com/office/drawing/2014/main" id="{C2E5EFD0-E51B-C285-D02A-6E55156131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050F7DC3-D1E9-1BE4-0475-3550C016FB77}"/>
              </a:ext>
            </a:extLst>
          </p:cNvPr>
          <p:cNvSpPr txBox="1"/>
          <p:nvPr/>
        </p:nvSpPr>
        <p:spPr>
          <a:xfrm>
            <a:off x="485775" y="1871663"/>
            <a:ext cx="3514725" cy="112851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67" b="1" spc="39" dirty="0">
                <a:solidFill>
                  <a:srgbClr val="FFFFFF"/>
                </a:solidFill>
                <a:latin typeface="Proxima Nova Heavy"/>
                <a:sym typeface="Proxima Nova Heavy"/>
              </a:rPr>
              <a:t>Obtaining Your NPI</a:t>
            </a:r>
            <a:endParaRPr lang="en-US" sz="1200" dirty="0">
              <a:latin typeface="+mn-lt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1645E5E-A934-AA16-E0F7-4A8BDE2DE252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38919" name="Freeform 7">
            <a:extLst>
              <a:ext uri="{FF2B5EF4-FFF2-40B4-BE49-F238E27FC236}">
                <a16:creationId xmlns:a16="http://schemas.microsoft.com/office/drawing/2014/main" id="{582B62A1-ED16-C443-53EA-FA3665189DE4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F8E0177-72BB-BB51-E359-6647DF86F702}"/>
              </a:ext>
            </a:extLst>
          </p:cNvPr>
          <p:cNvSpPr txBox="1"/>
          <p:nvPr/>
        </p:nvSpPr>
        <p:spPr>
          <a:xfrm>
            <a:off x="4391025" y="192088"/>
            <a:ext cx="7889875" cy="785471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703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44" b="1" dirty="0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Step 2 – Complete application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DF9B309-DCBE-9191-B357-EBE6478B6CBC}"/>
              </a:ext>
            </a:extLst>
          </p:cNvPr>
          <p:cNvSpPr txBox="1"/>
          <p:nvPr/>
        </p:nvSpPr>
        <p:spPr>
          <a:xfrm>
            <a:off x="4306888" y="1276350"/>
            <a:ext cx="7717964" cy="4093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1. Log in to the NPPES portal with your credentials.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2. Click “Apply for an NPI for Myself” to start the application process. </a:t>
            </a:r>
            <a:r>
              <a:rPr lang="en-US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Make sure you apply for a “Type 1” NPI.</a:t>
            </a: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 </a:t>
            </a:r>
            <a:r>
              <a:rPr lang="en-US" i="1" dirty="0">
                <a:effectLst/>
                <a:latin typeface="Proxima Nova Bold" panose="020B0604020202020204" charset="0"/>
                <a:cs typeface="Proxima Nova Bold" panose="020B0604020202020204" charset="0"/>
              </a:rPr>
              <a:t>If you are asked for an EIN, you are in the incorrect application.</a:t>
            </a:r>
            <a:endParaRPr lang="en-US" i="1" dirty="0">
              <a:latin typeface="Proxima Nova Bold" panose="020B0604020202020204" charset="0"/>
              <a:cs typeface="Proxima Nova Bold" panose="020B0604020202020204" charset="0"/>
            </a:endParaRPr>
          </a:p>
          <a:p>
            <a:pPr>
              <a:spcAft>
                <a:spcPts val="1200"/>
              </a:spcAft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3. Enter your personal and professional details, including: Full name and Social Security Number, License information, Taxonomy code (e.g., 101YM0800X).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4. Add your practice location: </a:t>
            </a:r>
            <a:r>
              <a:rPr lang="en-US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Use the address of the school or district where you work.</a:t>
            </a: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 </a:t>
            </a:r>
            <a:r>
              <a:rPr lang="en-US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Provide a valid phone number and email address.</a:t>
            </a:r>
            <a:endParaRPr lang="en-US" dirty="0">
              <a:latin typeface="Proxima Nova Bold" panose="020B0604020202020204" charset="0"/>
              <a:cs typeface="Proxima Nova Bold" panose="020B0604020202020204" charset="0"/>
            </a:endParaRPr>
          </a:p>
          <a:p>
            <a:pPr>
              <a:spcAft>
                <a:spcPts val="1200"/>
              </a:spcAft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5. Review the “Contact Person” section: </a:t>
            </a:r>
            <a:r>
              <a:rPr lang="en-US" i="0" dirty="0">
                <a:effectLst/>
                <a:latin typeface="Proxima Nova Bold" panose="020B0604020202020204" charset="0"/>
                <a:cs typeface="Proxima Nova Bold" panose="020B0604020202020204" charset="0"/>
              </a:rPr>
              <a:t>This should be you or your school district’s designated billing contact.</a:t>
            </a:r>
            <a:endParaRPr lang="en-US" dirty="0">
              <a:latin typeface="Proxima Nova Bold" panose="020B0604020202020204" charset="0"/>
              <a:cs typeface="Proxima Nova Bold" panose="020B0604020202020204" charset="0"/>
            </a:endParaRPr>
          </a:p>
          <a:p>
            <a:pPr>
              <a:spcAft>
                <a:spcPts val="1200"/>
              </a:spcAft>
            </a:pPr>
            <a:r>
              <a:rPr lang="en-US" dirty="0">
                <a:latin typeface="Proxima Nova Bold" panose="020B0604020202020204" charset="0"/>
                <a:cs typeface="Proxima Nova Bold" panose="020B0604020202020204" charset="0"/>
              </a:rPr>
              <a:t>6. Submit the application and review all entries for accuracy.</a:t>
            </a: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4E354961-67CA-FC03-971C-FC5D5F64936D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55096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9B2896C-92A6-E48E-A75C-4AC1FB06F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4E7E7011-6F2A-66C9-2630-BC3014DBB8D9}"/>
              </a:ext>
            </a:extLst>
          </p:cNvPr>
          <p:cNvGrpSpPr/>
          <p:nvPr/>
        </p:nvGrpSpPr>
        <p:grpSpPr>
          <a:xfrm>
            <a:off x="0" y="-63490"/>
            <a:ext cx="12190075" cy="6857399"/>
            <a:chOff x="0" y="0"/>
            <a:chExt cx="24380150" cy="13714797"/>
          </a:xfrm>
          <a:solidFill>
            <a:srgbClr val="0061F2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8C0F5F8-720D-8390-A1D7-A2FC258636BE}"/>
                </a:ext>
              </a:extLst>
            </p:cNvPr>
            <p:cNvSpPr/>
            <p:nvPr/>
          </p:nvSpPr>
          <p:spPr>
            <a:xfrm>
              <a:off x="0" y="0"/>
              <a:ext cx="24380189" cy="13714857"/>
            </a:xfrm>
            <a:custGeom>
              <a:avLst/>
              <a:gdLst/>
              <a:ahLst/>
              <a:cxnLst/>
              <a:rect l="l" t="t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</p:grpSp>
      <p:sp>
        <p:nvSpPr>
          <p:cNvPr id="31747" name="Freeform 5">
            <a:extLst>
              <a:ext uri="{FF2B5EF4-FFF2-40B4-BE49-F238E27FC236}">
                <a16:creationId xmlns:a16="http://schemas.microsoft.com/office/drawing/2014/main" id="{3406ECED-2CE0-8023-BF92-11D1BF6AE332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5112"/>
              <a:gd name="T1" fmla="*/ 0 h 190468"/>
              <a:gd name="T2" fmla="*/ 18285112 w 18285112"/>
              <a:gd name="T3" fmla="*/ 0 h 190468"/>
              <a:gd name="T4" fmla="*/ 18285112 w 18285112"/>
              <a:gd name="T5" fmla="*/ 190469 h 190468"/>
              <a:gd name="T6" fmla="*/ 0 w 18285112"/>
              <a:gd name="T7" fmla="*/ 190469 h 190468"/>
              <a:gd name="T8" fmla="*/ 0 w 18285112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5112" h="190468">
                <a:moveTo>
                  <a:pt x="0" y="0"/>
                </a:moveTo>
                <a:lnTo>
                  <a:pt x="18285112" y="0"/>
                </a:lnTo>
                <a:lnTo>
                  <a:pt x="18285112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BB69183-09B2-1418-177B-E397D22A5944}"/>
              </a:ext>
            </a:extLst>
          </p:cNvPr>
          <p:cNvSpPr txBox="1"/>
          <p:nvPr/>
        </p:nvSpPr>
        <p:spPr>
          <a:xfrm>
            <a:off x="3835956" y="3359769"/>
            <a:ext cx="8018463" cy="846386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2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23" dirty="0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Call NPPES Support</a:t>
            </a:r>
            <a:br>
              <a:rPr lang="en-US" sz="2523" dirty="0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rPr>
            </a:br>
            <a:r>
              <a:rPr lang="en-US" sz="2800" b="1" dirty="0">
                <a:solidFill>
                  <a:schemeClr val="bg1"/>
                </a:solidFill>
              </a:rPr>
              <a:t>800-465-3203 </a:t>
            </a:r>
            <a:endParaRPr lang="en-US" sz="2523" b="1" u="sng" dirty="0">
              <a:solidFill>
                <a:schemeClr val="bg1"/>
              </a:solidFill>
              <a:latin typeface="Proxima Nova Bold"/>
              <a:ea typeface="Proxima Nova Bold"/>
              <a:cs typeface="Proxima Nova Bold"/>
              <a:sym typeface="Proxima Nova Bold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4AD2EB8-4C44-0B0F-EB45-C2500FF7B993}"/>
              </a:ext>
            </a:extLst>
          </p:cNvPr>
          <p:cNvSpPr txBox="1"/>
          <p:nvPr/>
        </p:nvSpPr>
        <p:spPr>
          <a:xfrm>
            <a:off x="1703746" y="190636"/>
            <a:ext cx="9005888" cy="11932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055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More NPI Resources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AB40A0-DEEB-B6D0-3481-3F4DD417B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832" y="2382454"/>
            <a:ext cx="2556080" cy="25560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F58BF8-AD13-B23E-46E4-28B7F706B4AF}"/>
              </a:ext>
            </a:extLst>
          </p:cNvPr>
          <p:cNvSpPr txBox="1"/>
          <p:nvPr/>
        </p:nvSpPr>
        <p:spPr>
          <a:xfrm>
            <a:off x="3470788" y="5011081"/>
            <a:ext cx="6253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Proxima Nova Bold" panose="020B0604020202020204" charset="0"/>
                <a:cs typeface="Proxima Nova Bold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a Video</a:t>
            </a:r>
            <a:endParaRPr lang="en-US" b="1" dirty="0">
              <a:solidFill>
                <a:schemeClr val="bg1"/>
              </a:solidFill>
              <a:latin typeface="Proxima Nova Bold" panose="020B0604020202020204" charset="0"/>
              <a:cs typeface="Proxima Nova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4643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>
            <a:extLst>
              <a:ext uri="{FF2B5EF4-FFF2-40B4-BE49-F238E27FC236}">
                <a16:creationId xmlns:a16="http://schemas.microsoft.com/office/drawing/2014/main" id="{B1FAEC44-F965-9B4B-F670-167C4EBDA6DD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0"/>
            <a:ext cx="12190413" cy="3892550"/>
            <a:chOff x="0" y="0"/>
            <a:chExt cx="24380151" cy="778481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AFCFEA8-CF9F-5B06-107F-25DAAA05F267}"/>
                </a:ext>
              </a:extLst>
            </p:cNvPr>
            <p:cNvSpPr/>
            <p:nvPr/>
          </p:nvSpPr>
          <p:spPr>
            <a:xfrm>
              <a:off x="0" y="0"/>
              <a:ext cx="24380189" cy="7784780"/>
            </a:xfrm>
            <a:custGeom>
              <a:avLst/>
              <a:gdLst/>
              <a:ahLst/>
              <a:cxnLst/>
              <a:rect l="l" t="t" r="r" b="b"/>
              <a:pathLst>
                <a:path w="24380189" h="7784780">
                  <a:moveTo>
                    <a:pt x="0" y="0"/>
                  </a:moveTo>
                  <a:lnTo>
                    <a:pt x="24380189" y="0"/>
                  </a:lnTo>
                  <a:lnTo>
                    <a:pt x="24380189" y="7784780"/>
                  </a:lnTo>
                  <a:lnTo>
                    <a:pt x="0" y="7784780"/>
                  </a:lnTo>
                  <a:close/>
                </a:path>
              </a:pathLst>
            </a:custGeom>
            <a:blipFill>
              <a:blip r:embed="rId2"/>
              <a:stretch>
                <a:fillRect t="-5231" b="-100896"/>
              </a:stretch>
            </a:blipFill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</p:grpSp>
      <p:sp>
        <p:nvSpPr>
          <p:cNvPr id="40963" name="Freeform 4">
            <a:extLst>
              <a:ext uri="{FF2B5EF4-FFF2-40B4-BE49-F238E27FC236}">
                <a16:creationId xmlns:a16="http://schemas.microsoft.com/office/drawing/2014/main" id="{3881337E-15B6-9D25-2F28-E977FD9DA6E2}"/>
              </a:ext>
            </a:extLst>
          </p:cNvPr>
          <p:cNvSpPr>
            <a:spLocks/>
          </p:cNvSpPr>
          <p:nvPr/>
        </p:nvSpPr>
        <p:spPr bwMode="auto">
          <a:xfrm>
            <a:off x="12093575" y="6434138"/>
            <a:ext cx="39688" cy="39687"/>
          </a:xfrm>
          <a:custGeom>
            <a:avLst/>
            <a:gdLst>
              <a:gd name="T0" fmla="*/ 0 w 59821"/>
              <a:gd name="T1" fmla="*/ 0 h 59821"/>
              <a:gd name="T2" fmla="*/ 59821 w 59821"/>
              <a:gd name="T3" fmla="*/ 0 h 59821"/>
              <a:gd name="T4" fmla="*/ 59821 w 59821"/>
              <a:gd name="T5" fmla="*/ 59821 h 59821"/>
              <a:gd name="T6" fmla="*/ 0 w 59821"/>
              <a:gd name="T7" fmla="*/ 59821 h 59821"/>
              <a:gd name="T8" fmla="*/ 0 w 59821"/>
              <a:gd name="T9" fmla="*/ 0 h 598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821" h="59821">
                <a:moveTo>
                  <a:pt x="0" y="0"/>
                </a:moveTo>
                <a:lnTo>
                  <a:pt x="59821" y="0"/>
                </a:lnTo>
                <a:lnTo>
                  <a:pt x="59821" y="59821"/>
                </a:lnTo>
                <a:lnTo>
                  <a:pt x="0" y="59821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4" name="AutoShape 5">
            <a:extLst>
              <a:ext uri="{FF2B5EF4-FFF2-40B4-BE49-F238E27FC236}">
                <a16:creationId xmlns:a16="http://schemas.microsoft.com/office/drawing/2014/main" id="{D025D560-70F9-E013-BC8F-DBAB6039F3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1238" y="2994025"/>
            <a:ext cx="0" cy="1965325"/>
          </a:xfrm>
          <a:prstGeom prst="line">
            <a:avLst/>
          </a:prstGeom>
          <a:noFill/>
          <a:ln w="66675" cap="rnd">
            <a:solidFill>
              <a:srgbClr val="FCC703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A0562F2-74AC-7E89-82B2-8BFA3FA61D59}"/>
              </a:ext>
            </a:extLst>
          </p:cNvPr>
          <p:cNvSpPr/>
          <p:nvPr/>
        </p:nvSpPr>
        <p:spPr>
          <a:xfrm>
            <a:off x="0" y="6729937"/>
            <a:ext cx="12190333" cy="127060"/>
          </a:xfrm>
          <a:custGeom>
            <a:avLst/>
            <a:gdLst/>
            <a:ahLst/>
            <a:cxnLst/>
            <a:rect l="l" t="t" r="r" b="b"/>
            <a:pathLst>
              <a:path w="18285499" h="190590">
                <a:moveTo>
                  <a:pt x="0" y="0"/>
                </a:moveTo>
                <a:lnTo>
                  <a:pt x="18285499" y="0"/>
                </a:lnTo>
                <a:lnTo>
                  <a:pt x="18285499" y="190590"/>
                </a:lnTo>
                <a:lnTo>
                  <a:pt x="0" y="1905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40968" name="Freeform 7">
            <a:extLst>
              <a:ext uri="{FF2B5EF4-FFF2-40B4-BE49-F238E27FC236}">
                <a16:creationId xmlns:a16="http://schemas.microsoft.com/office/drawing/2014/main" id="{2C274566-E102-916E-D5D9-FD202158FFDD}"/>
              </a:ext>
            </a:extLst>
          </p:cNvPr>
          <p:cNvSpPr>
            <a:spLocks/>
          </p:cNvSpPr>
          <p:nvPr/>
        </p:nvSpPr>
        <p:spPr bwMode="auto">
          <a:xfrm rot="-46734">
            <a:off x="3468688" y="898525"/>
            <a:ext cx="5218112" cy="2095500"/>
          </a:xfrm>
          <a:custGeom>
            <a:avLst/>
            <a:gdLst>
              <a:gd name="T0" fmla="*/ 0 w 7828150"/>
              <a:gd name="T1" fmla="*/ 0 h 3141331"/>
              <a:gd name="T2" fmla="*/ 7828149 w 7828150"/>
              <a:gd name="T3" fmla="*/ 0 h 3141331"/>
              <a:gd name="T4" fmla="*/ 7828149 w 7828150"/>
              <a:gd name="T5" fmla="*/ 3141330 h 3141331"/>
              <a:gd name="T6" fmla="*/ 0 w 7828150"/>
              <a:gd name="T7" fmla="*/ 3141330 h 3141331"/>
              <a:gd name="T8" fmla="*/ 0 w 7828150"/>
              <a:gd name="T9" fmla="*/ 0 h 3141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828150" h="3141331">
                <a:moveTo>
                  <a:pt x="0" y="0"/>
                </a:moveTo>
                <a:lnTo>
                  <a:pt x="7828149" y="0"/>
                </a:lnTo>
                <a:lnTo>
                  <a:pt x="7828149" y="3141330"/>
                </a:lnTo>
                <a:lnTo>
                  <a:pt x="0" y="314133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0F80BEF-388B-1E5E-2BF7-AFA12C377F01}"/>
              </a:ext>
            </a:extLst>
          </p:cNvPr>
          <p:cNvSpPr txBox="1"/>
          <p:nvPr/>
        </p:nvSpPr>
        <p:spPr>
          <a:xfrm rot="-16519">
            <a:off x="2392363" y="4964113"/>
            <a:ext cx="7404100" cy="1092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909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391" b="1">
                <a:solidFill>
                  <a:srgbClr val="4048E8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Thank you!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E42F466F-5975-BF86-0A7F-AEDEFF06238B}"/>
              </a:ext>
            </a:extLst>
          </p:cNvPr>
          <p:cNvGrpSpPr/>
          <p:nvPr/>
        </p:nvGrpSpPr>
        <p:grpSpPr>
          <a:xfrm>
            <a:off x="0" y="-63490"/>
            <a:ext cx="12190075" cy="6857399"/>
            <a:chOff x="0" y="0"/>
            <a:chExt cx="24380150" cy="13714797"/>
          </a:xfrm>
          <a:solidFill>
            <a:srgbClr val="0061F2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AC39595-EF71-ADAF-C5FE-BF69FC0AF130}"/>
                </a:ext>
              </a:extLst>
            </p:cNvPr>
            <p:cNvSpPr/>
            <p:nvPr/>
          </p:nvSpPr>
          <p:spPr>
            <a:xfrm>
              <a:off x="0" y="0"/>
              <a:ext cx="24380189" cy="13714857"/>
            </a:xfrm>
            <a:custGeom>
              <a:avLst/>
              <a:gdLst/>
              <a:ahLst/>
              <a:cxnLst/>
              <a:rect l="l" t="t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</p:grpSp>
      <p:sp>
        <p:nvSpPr>
          <p:cNvPr id="18435" name="Freeform 5">
            <a:extLst>
              <a:ext uri="{FF2B5EF4-FFF2-40B4-BE49-F238E27FC236}">
                <a16:creationId xmlns:a16="http://schemas.microsoft.com/office/drawing/2014/main" id="{B271AB42-B7A3-439F-1567-E27269F78E28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5112"/>
              <a:gd name="T1" fmla="*/ 0 h 190468"/>
              <a:gd name="T2" fmla="*/ 18285112 w 18285112"/>
              <a:gd name="T3" fmla="*/ 0 h 190468"/>
              <a:gd name="T4" fmla="*/ 18285112 w 18285112"/>
              <a:gd name="T5" fmla="*/ 190469 h 190468"/>
              <a:gd name="T6" fmla="*/ 0 w 18285112"/>
              <a:gd name="T7" fmla="*/ 190469 h 190468"/>
              <a:gd name="T8" fmla="*/ 0 w 18285112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5112" h="190468">
                <a:moveTo>
                  <a:pt x="0" y="0"/>
                </a:moveTo>
                <a:lnTo>
                  <a:pt x="18285112" y="0"/>
                </a:lnTo>
                <a:lnTo>
                  <a:pt x="18285112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0C40C61-FF0A-B13F-89BD-D9898337EFDD}"/>
              </a:ext>
            </a:extLst>
          </p:cNvPr>
          <p:cNvSpPr txBox="1"/>
          <p:nvPr/>
        </p:nvSpPr>
        <p:spPr>
          <a:xfrm>
            <a:off x="2085975" y="4783138"/>
            <a:ext cx="8016875" cy="8143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2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23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Additional resources available at </a:t>
            </a:r>
            <a:r>
              <a:rPr lang="en-US" sz="2523" b="1" u="sng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support.healthycampus.com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1A25A97-B705-AA5C-4657-2963187A606A}"/>
              </a:ext>
            </a:extLst>
          </p:cNvPr>
          <p:cNvSpPr txBox="1"/>
          <p:nvPr/>
        </p:nvSpPr>
        <p:spPr>
          <a:xfrm>
            <a:off x="1592263" y="1754188"/>
            <a:ext cx="9005887" cy="25939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055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122" b="1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CYBHI </a:t>
            </a:r>
          </a:p>
          <a:p>
            <a:pPr algn="ctr" eaLnBrk="1" fontAlgn="auto" hangingPunct="1">
              <a:lnSpc>
                <a:spcPts val="1055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122" b="1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Overview</a:t>
            </a:r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A0EF5CFE-AB8E-1B29-BB65-40A46AFC10E9}"/>
              </a:ext>
            </a:extLst>
          </p:cNvPr>
          <p:cNvSpPr/>
          <p:nvPr/>
        </p:nvSpPr>
        <p:spPr>
          <a:xfrm>
            <a:off x="5391150" y="668338"/>
            <a:ext cx="1408113" cy="57467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>
            <a:extLst>
              <a:ext uri="{FF2B5EF4-FFF2-40B4-BE49-F238E27FC236}">
                <a16:creationId xmlns:a16="http://schemas.microsoft.com/office/drawing/2014/main" id="{CFDEEA83-D151-84DC-1BA1-6FE38E6974E2}"/>
              </a:ext>
            </a:extLst>
          </p:cNvPr>
          <p:cNvSpPr>
            <a:spLocks/>
          </p:cNvSpPr>
          <p:nvPr/>
        </p:nvSpPr>
        <p:spPr bwMode="auto">
          <a:xfrm>
            <a:off x="11437938" y="6450013"/>
            <a:ext cx="39687" cy="39687"/>
          </a:xfrm>
          <a:custGeom>
            <a:avLst/>
            <a:gdLst>
              <a:gd name="T0" fmla="*/ 0 w 59821"/>
              <a:gd name="T1" fmla="*/ 0 h 59822"/>
              <a:gd name="T2" fmla="*/ 59821 w 59821"/>
              <a:gd name="T3" fmla="*/ 0 h 59822"/>
              <a:gd name="T4" fmla="*/ 59821 w 59821"/>
              <a:gd name="T5" fmla="*/ 59822 h 59822"/>
              <a:gd name="T6" fmla="*/ 0 w 59821"/>
              <a:gd name="T7" fmla="*/ 59822 h 59822"/>
              <a:gd name="T8" fmla="*/ 0 w 59821"/>
              <a:gd name="T9" fmla="*/ 0 h 598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821" h="59822">
                <a:moveTo>
                  <a:pt x="0" y="0"/>
                </a:moveTo>
                <a:lnTo>
                  <a:pt x="59821" y="0"/>
                </a:lnTo>
                <a:lnTo>
                  <a:pt x="59821" y="59822"/>
                </a:lnTo>
                <a:lnTo>
                  <a:pt x="0" y="59822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" name="Freeform 3">
            <a:extLst>
              <a:ext uri="{FF2B5EF4-FFF2-40B4-BE49-F238E27FC236}">
                <a16:creationId xmlns:a16="http://schemas.microsoft.com/office/drawing/2014/main" id="{F442458E-DDB6-A70A-2BCB-763A07E6A524}"/>
              </a:ext>
            </a:extLst>
          </p:cNvPr>
          <p:cNvSpPr>
            <a:spLocks/>
          </p:cNvSpPr>
          <p:nvPr/>
        </p:nvSpPr>
        <p:spPr bwMode="auto">
          <a:xfrm>
            <a:off x="12093575" y="6434138"/>
            <a:ext cx="39688" cy="39687"/>
          </a:xfrm>
          <a:custGeom>
            <a:avLst/>
            <a:gdLst>
              <a:gd name="T0" fmla="*/ 0 w 59821"/>
              <a:gd name="T1" fmla="*/ 0 h 59821"/>
              <a:gd name="T2" fmla="*/ 59821 w 59821"/>
              <a:gd name="T3" fmla="*/ 0 h 59821"/>
              <a:gd name="T4" fmla="*/ 59821 w 59821"/>
              <a:gd name="T5" fmla="*/ 59821 h 59821"/>
              <a:gd name="T6" fmla="*/ 0 w 59821"/>
              <a:gd name="T7" fmla="*/ 59821 h 59821"/>
              <a:gd name="T8" fmla="*/ 0 w 59821"/>
              <a:gd name="T9" fmla="*/ 0 h 598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821" h="59821">
                <a:moveTo>
                  <a:pt x="0" y="0"/>
                </a:moveTo>
                <a:lnTo>
                  <a:pt x="59821" y="0"/>
                </a:lnTo>
                <a:lnTo>
                  <a:pt x="59821" y="59821"/>
                </a:lnTo>
                <a:lnTo>
                  <a:pt x="0" y="59821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4176254-7584-3ECA-EFED-DA9A1906432F}"/>
              </a:ext>
            </a:extLst>
          </p:cNvPr>
          <p:cNvSpPr/>
          <p:nvPr/>
        </p:nvSpPr>
        <p:spPr>
          <a:xfrm>
            <a:off x="11313713" y="6272749"/>
            <a:ext cx="784308" cy="413908"/>
          </a:xfrm>
          <a:custGeom>
            <a:avLst/>
            <a:gdLst/>
            <a:ahLst/>
            <a:cxnLst/>
            <a:rect l="l" t="t" r="r" b="b"/>
            <a:pathLst>
              <a:path w="1176462" h="620862">
                <a:moveTo>
                  <a:pt x="0" y="0"/>
                </a:moveTo>
                <a:lnTo>
                  <a:pt x="1176462" y="0"/>
                </a:lnTo>
                <a:lnTo>
                  <a:pt x="1176462" y="620862"/>
                </a:lnTo>
                <a:lnTo>
                  <a:pt x="0" y="620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4B0FA33-03DD-82D1-A77B-8FA29CCA3DBD}"/>
              </a:ext>
            </a:extLst>
          </p:cNvPr>
          <p:cNvSpPr txBox="1"/>
          <p:nvPr/>
        </p:nvSpPr>
        <p:spPr>
          <a:xfrm>
            <a:off x="11387138" y="6335713"/>
            <a:ext cx="109537" cy="1127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873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7" spc="-30">
                <a:solidFill>
                  <a:srgbClr val="0061F2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7</a:t>
            </a:r>
          </a:p>
        </p:txBody>
      </p:sp>
      <p:sp>
        <p:nvSpPr>
          <p:cNvPr id="19464" name="Freeform 6">
            <a:extLst>
              <a:ext uri="{FF2B5EF4-FFF2-40B4-BE49-F238E27FC236}">
                <a16:creationId xmlns:a16="http://schemas.microsoft.com/office/drawing/2014/main" id="{325BAADF-E74D-AC29-F842-9BE8C464C1A2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Freeform 7">
            <a:extLst>
              <a:ext uri="{FF2B5EF4-FFF2-40B4-BE49-F238E27FC236}">
                <a16:creationId xmlns:a16="http://schemas.microsoft.com/office/drawing/2014/main" id="{3DCEB202-F303-A774-ED54-3976961728B3}"/>
              </a:ext>
            </a:extLst>
          </p:cNvPr>
          <p:cNvSpPr>
            <a:spLocks/>
          </p:cNvSpPr>
          <p:nvPr/>
        </p:nvSpPr>
        <p:spPr bwMode="auto">
          <a:xfrm rot="10472027" flipH="1">
            <a:off x="7186613" y="131763"/>
            <a:ext cx="3425825" cy="2630487"/>
          </a:xfrm>
          <a:custGeom>
            <a:avLst/>
            <a:gdLst>
              <a:gd name="T0" fmla="*/ 5138637 w 5138637"/>
              <a:gd name="T1" fmla="*/ 0 h 3946085"/>
              <a:gd name="T2" fmla="*/ 0 w 5138637"/>
              <a:gd name="T3" fmla="*/ 0 h 3946085"/>
              <a:gd name="T4" fmla="*/ 0 w 5138637"/>
              <a:gd name="T5" fmla="*/ 3946084 h 3946085"/>
              <a:gd name="T6" fmla="*/ 5138637 w 5138637"/>
              <a:gd name="T7" fmla="*/ 3946084 h 3946085"/>
              <a:gd name="T8" fmla="*/ 5138637 w 5138637"/>
              <a:gd name="T9" fmla="*/ 0 h 3946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38637" h="3946085">
                <a:moveTo>
                  <a:pt x="5138637" y="0"/>
                </a:moveTo>
                <a:lnTo>
                  <a:pt x="0" y="0"/>
                </a:lnTo>
                <a:lnTo>
                  <a:pt x="0" y="3946084"/>
                </a:lnTo>
                <a:lnTo>
                  <a:pt x="5138637" y="3946084"/>
                </a:lnTo>
                <a:lnTo>
                  <a:pt x="5138637" y="0"/>
                </a:lnTo>
                <a:close/>
              </a:path>
            </a:pathLst>
          </a:cu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7B05026-E1E3-EFCE-B1E4-3E17C0564A61}"/>
              </a:ext>
            </a:extLst>
          </p:cNvPr>
          <p:cNvSpPr txBox="1"/>
          <p:nvPr/>
        </p:nvSpPr>
        <p:spPr>
          <a:xfrm>
            <a:off x="455613" y="695325"/>
            <a:ext cx="6148387" cy="5032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4188"/>
              </a:lnSpc>
            </a:pPr>
            <a:r>
              <a:rPr lang="en-US" altLang="en-US" sz="3400" b="1">
                <a:solidFill>
                  <a:srgbClr val="0061F2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🤝The Promise of CYBHI</a:t>
            </a:r>
          </a:p>
        </p:txBody>
      </p:sp>
      <p:grpSp>
        <p:nvGrpSpPr>
          <p:cNvPr id="19467" name="Group 11">
            <a:extLst>
              <a:ext uri="{FF2B5EF4-FFF2-40B4-BE49-F238E27FC236}">
                <a16:creationId xmlns:a16="http://schemas.microsoft.com/office/drawing/2014/main" id="{FB586427-6587-1617-FEC9-76E2B5C5507D}"/>
              </a:ext>
            </a:extLst>
          </p:cNvPr>
          <p:cNvGrpSpPr>
            <a:grpSpLocks/>
          </p:cNvGrpSpPr>
          <p:nvPr/>
        </p:nvGrpSpPr>
        <p:grpSpPr bwMode="auto">
          <a:xfrm>
            <a:off x="9326563" y="3733800"/>
            <a:ext cx="161925" cy="161925"/>
            <a:chOff x="0" y="0"/>
            <a:chExt cx="812800" cy="812800"/>
          </a:xfrm>
        </p:grpSpPr>
        <p:sp>
          <p:nvSpPr>
            <p:cNvPr id="19475" name="Freeform 12">
              <a:extLst>
                <a:ext uri="{FF2B5EF4-FFF2-40B4-BE49-F238E27FC236}">
                  <a16:creationId xmlns:a16="http://schemas.microsoft.com/office/drawing/2014/main" id="{EDB77C8E-E39D-E631-D70E-1332B168C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812800" cy="812800"/>
            </a:xfrm>
            <a:custGeom>
              <a:avLst/>
              <a:gdLst>
                <a:gd name="T0" fmla="*/ 406400 w 812800"/>
                <a:gd name="T1" fmla="*/ 0 h 812800"/>
                <a:gd name="T2" fmla="*/ 0 w 812800"/>
                <a:gd name="T3" fmla="*/ 406400 h 812800"/>
                <a:gd name="T4" fmla="*/ 406400 w 812800"/>
                <a:gd name="T5" fmla="*/ 812800 h 812800"/>
                <a:gd name="T6" fmla="*/ 812800 w 812800"/>
                <a:gd name="T7" fmla="*/ 406400 h 812800"/>
                <a:gd name="T8" fmla="*/ 406400 w 812800"/>
                <a:gd name="T9" fmla="*/ 0 h 8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6" name="TextBox 13">
              <a:extLst>
                <a:ext uri="{FF2B5EF4-FFF2-40B4-BE49-F238E27FC236}">
                  <a16:creationId xmlns:a16="http://schemas.microsoft.com/office/drawing/2014/main" id="{79586A06-7A65-2FFA-FF38-386BC16D2A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25DB29D7-C2CC-842F-2A94-9B45E3EDF933}"/>
              </a:ext>
            </a:extLst>
          </p:cNvPr>
          <p:cNvSpPr txBox="1"/>
          <p:nvPr/>
        </p:nvSpPr>
        <p:spPr>
          <a:xfrm>
            <a:off x="455613" y="2909888"/>
            <a:ext cx="6451600" cy="24225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81161" lvl="1" indent="-240581" eaLnBrk="1" fontAlgn="auto" hangingPunct="1">
              <a:lnSpc>
                <a:spcPts val="2674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228" spc="33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No cost to parents &amp; families</a:t>
            </a:r>
          </a:p>
          <a:p>
            <a:pPr marL="481161" lvl="1" indent="-240581" eaLnBrk="1" fontAlgn="auto" hangingPunct="1">
              <a:lnSpc>
                <a:spcPts val="2674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228" spc="33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Available for all insurance payers</a:t>
            </a:r>
          </a:p>
          <a:p>
            <a:pPr marL="481161" lvl="1" indent="-240581" eaLnBrk="1" fontAlgn="auto" hangingPunct="1">
              <a:lnSpc>
                <a:spcPts val="2674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228" spc="33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Large number of eligible practitioner types</a:t>
            </a:r>
          </a:p>
          <a:p>
            <a:pPr marL="481161" lvl="1" indent="-240581" eaLnBrk="1" fontAlgn="auto" hangingPunct="1">
              <a:lnSpc>
                <a:spcPts val="2674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228" spc="33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Grants available for capacity building</a:t>
            </a:r>
          </a:p>
          <a:p>
            <a:pPr marL="481161" lvl="1" indent="-240581" eaLnBrk="1" fontAlgn="auto" hangingPunct="1">
              <a:lnSpc>
                <a:spcPts val="2674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228" spc="33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No limits to many group services</a:t>
            </a:r>
          </a:p>
          <a:p>
            <a:pPr marL="481161" lvl="1" indent="-240581" eaLnBrk="1" fontAlgn="auto" hangingPunct="1">
              <a:lnSpc>
                <a:spcPts val="2674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2228" spc="33" dirty="0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Districts are already seeing reimbursements!</a:t>
            </a:r>
          </a:p>
          <a:p>
            <a:pPr marL="481161" lvl="1" indent="-240581" eaLnBrk="1" fontAlgn="auto" hangingPunct="1">
              <a:lnSpc>
                <a:spcPts val="2674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en-US" sz="2228" spc="33" dirty="0">
              <a:solidFill>
                <a:srgbClr val="000000"/>
              </a:solidFill>
              <a:latin typeface="Proxima Nova Rg"/>
              <a:ea typeface="Proxima Nova Rg"/>
              <a:cs typeface="Proxima Nova Rg"/>
              <a:sym typeface="Proxima Nova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F80A15C3-7E85-EE8C-C102-CA421A0F167A}"/>
              </a:ext>
            </a:extLst>
          </p:cNvPr>
          <p:cNvSpPr txBox="1"/>
          <p:nvPr/>
        </p:nvSpPr>
        <p:spPr>
          <a:xfrm>
            <a:off x="455613" y="1708150"/>
            <a:ext cx="6300787" cy="79533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3154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28" b="1" spc="39" dirty="0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Districts can earn reimbursement for services staff are already performing.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DDEA687-93E4-A036-D037-9952C8B1BDC9}"/>
              </a:ext>
            </a:extLst>
          </p:cNvPr>
          <p:cNvSpPr txBox="1"/>
          <p:nvPr/>
        </p:nvSpPr>
        <p:spPr>
          <a:xfrm>
            <a:off x="455613" y="5457825"/>
            <a:ext cx="6799262" cy="6445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43" b="1" spc="32" dirty="0">
                <a:solidFill>
                  <a:srgbClr val="0061F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CYBHI is the pathway to long-term sustainable behavioral health services in education.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B2CACF4-6D77-34C4-3EC0-681B1A9A0FF1}"/>
              </a:ext>
            </a:extLst>
          </p:cNvPr>
          <p:cNvSpPr/>
          <p:nvPr/>
        </p:nvSpPr>
        <p:spPr>
          <a:xfrm rot="3334786" flipH="1">
            <a:off x="7895568" y="-408008"/>
            <a:ext cx="2429134" cy="2624940"/>
          </a:xfrm>
          <a:custGeom>
            <a:avLst/>
            <a:gdLst/>
            <a:ahLst/>
            <a:cxnLst/>
            <a:rect l="l" t="t" r="r" b="b"/>
            <a:pathLst>
              <a:path w="3643701" h="3937410">
                <a:moveTo>
                  <a:pt x="3643702" y="0"/>
                </a:moveTo>
                <a:lnTo>
                  <a:pt x="0" y="0"/>
                </a:lnTo>
                <a:lnTo>
                  <a:pt x="0" y="3937410"/>
                </a:lnTo>
                <a:lnTo>
                  <a:pt x="3643702" y="3937410"/>
                </a:lnTo>
                <a:lnTo>
                  <a:pt x="3643702" y="0"/>
                </a:lnTo>
                <a:close/>
              </a:path>
            </a:pathLst>
          </a:custGeom>
          <a:blipFill>
            <a:blip r:embed="rId7"/>
            <a:stretch>
              <a:fillRect t="-95698" r="-6794"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pic>
        <p:nvPicPr>
          <p:cNvPr id="19474" name="Picture 19">
            <a:extLst>
              <a:ext uri="{FF2B5EF4-FFF2-40B4-BE49-F238E27FC236}">
                <a16:creationId xmlns:a16="http://schemas.microsoft.com/office/drawing/2014/main" id="{9D39CFB8-CE50-77B3-58F4-7BA1BB3B3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0"/>
            <a:ext cx="4460875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>
            <a:extLst>
              <a:ext uri="{FF2B5EF4-FFF2-40B4-BE49-F238E27FC236}">
                <a16:creationId xmlns:a16="http://schemas.microsoft.com/office/drawing/2014/main" id="{FB4FA513-E002-B113-318B-E26CF9C272BA}"/>
              </a:ext>
            </a:extLst>
          </p:cNvPr>
          <p:cNvGrpSpPr>
            <a:grpSpLocks/>
          </p:cNvGrpSpPr>
          <p:nvPr/>
        </p:nvGrpSpPr>
        <p:grpSpPr bwMode="auto">
          <a:xfrm>
            <a:off x="0" y="-90488"/>
            <a:ext cx="4000500" cy="6819901"/>
            <a:chOff x="0" y="0"/>
            <a:chExt cx="1580303" cy="2694505"/>
          </a:xfrm>
        </p:grpSpPr>
        <p:sp>
          <p:nvSpPr>
            <p:cNvPr id="20490" name="Freeform 3">
              <a:extLst>
                <a:ext uri="{FF2B5EF4-FFF2-40B4-BE49-F238E27FC236}">
                  <a16:creationId xmlns:a16="http://schemas.microsoft.com/office/drawing/2014/main" id="{A725F928-BB3C-390E-E0E6-A54BF1D92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80303" cy="2694505"/>
            </a:xfrm>
            <a:custGeom>
              <a:avLst/>
              <a:gdLst>
                <a:gd name="T0" fmla="*/ 0 w 1580303"/>
                <a:gd name="T1" fmla="*/ 0 h 2694505"/>
                <a:gd name="T2" fmla="*/ 1580303 w 1580303"/>
                <a:gd name="T3" fmla="*/ 0 h 2694505"/>
                <a:gd name="T4" fmla="*/ 1580303 w 1580303"/>
                <a:gd name="T5" fmla="*/ 2694505 h 2694505"/>
                <a:gd name="T6" fmla="*/ 0 w 1580303"/>
                <a:gd name="T7" fmla="*/ 2694505 h 2694505"/>
                <a:gd name="T8" fmla="*/ 0 w 1580303"/>
                <a:gd name="T9" fmla="*/ 0 h 2694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1" name="TextBox 4">
              <a:extLst>
                <a:ext uri="{FF2B5EF4-FFF2-40B4-BE49-F238E27FC236}">
                  <a16:creationId xmlns:a16="http://schemas.microsoft.com/office/drawing/2014/main" id="{8B996A35-B9BB-676F-3F77-DFFD85593E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580303" cy="2694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0A3879A3-A257-6AD3-6B1A-6E6DFA26294F}"/>
              </a:ext>
            </a:extLst>
          </p:cNvPr>
          <p:cNvSpPr txBox="1"/>
          <p:nvPr/>
        </p:nvSpPr>
        <p:spPr>
          <a:xfrm>
            <a:off x="534988" y="1871663"/>
            <a:ext cx="3062287" cy="331946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39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What is the </a:t>
            </a:r>
            <a:r>
              <a:rPr lang="en-US" sz="2800" b="1" spc="39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C</a:t>
            </a:r>
            <a:r>
              <a:rPr lang="en-US" sz="2800" b="1" spc="39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hildren &amp; </a:t>
            </a:r>
            <a:r>
              <a:rPr lang="en-US" sz="2800" b="1" spc="39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Y</a:t>
            </a:r>
            <a:r>
              <a:rPr lang="en-US" sz="2800" b="1" spc="39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outh </a:t>
            </a:r>
            <a:r>
              <a:rPr lang="en-US" sz="2800" b="1" spc="39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B</a:t>
            </a:r>
            <a:r>
              <a:rPr lang="en-US" sz="2800" b="1" spc="39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ehavioral </a:t>
            </a:r>
            <a:r>
              <a:rPr lang="en-US" sz="2800" b="1" spc="39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H</a:t>
            </a:r>
            <a:r>
              <a:rPr lang="en-US" sz="2800" b="1" spc="39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ealth </a:t>
            </a:r>
            <a:r>
              <a:rPr lang="en-US" sz="2800" b="1" spc="39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I</a:t>
            </a:r>
            <a:r>
              <a:rPr lang="en-US" sz="2800" b="1" spc="39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oxima Nova Heavy"/>
                <a:ea typeface="Proxima Nova Heavy"/>
                <a:cs typeface="Proxima Nova Heavy"/>
                <a:sym typeface="Proxima Nova Heavy"/>
              </a:rPr>
              <a:t>nitiative?</a:t>
            </a:r>
            <a:endParaRPr lang="en-US" sz="2800" b="1" spc="35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oxima Nova Heavy"/>
              <a:ea typeface="Proxima Nova Heavy"/>
              <a:cs typeface="Proxima Nova Heavy"/>
              <a:sym typeface="Proxima Nova Heavy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8530F79-C273-259C-7731-DB04FFCFA81D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20487" name="Freeform 7">
            <a:extLst>
              <a:ext uri="{FF2B5EF4-FFF2-40B4-BE49-F238E27FC236}">
                <a16:creationId xmlns:a16="http://schemas.microsoft.com/office/drawing/2014/main" id="{16F10F84-09D6-90AD-8A05-E69FAA18D736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0488" name="Picture 9">
            <a:extLst>
              <a:ext uri="{FF2B5EF4-FFF2-40B4-BE49-F238E27FC236}">
                <a16:creationId xmlns:a16="http://schemas.microsoft.com/office/drawing/2014/main" id="{B6D283C9-5783-F505-8244-E87ACB5A9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127000"/>
            <a:ext cx="7586663" cy="627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3">
            <a:extLst>
              <a:ext uri="{FF2B5EF4-FFF2-40B4-BE49-F238E27FC236}">
                <a16:creationId xmlns:a16="http://schemas.microsoft.com/office/drawing/2014/main" id="{7F3959D6-B23E-1170-B948-8FDDE73D7798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C2B5900-56BB-3544-26C6-A3197A1448E2}"/>
              </a:ext>
            </a:extLst>
          </p:cNvPr>
          <p:cNvGrpSpPr/>
          <p:nvPr/>
        </p:nvGrpSpPr>
        <p:grpSpPr>
          <a:xfrm>
            <a:off x="50" y="-90529"/>
            <a:ext cx="4000142" cy="6820466"/>
            <a:chOff x="0" y="0"/>
            <a:chExt cx="1580303" cy="2694505"/>
          </a:xfrm>
          <a:solidFill>
            <a:srgbClr val="0061F2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2AB6A5B-877F-84BD-700C-D62E524DCB6F}"/>
                </a:ext>
              </a:extLst>
            </p:cNvPr>
            <p:cNvSpPr/>
            <p:nvPr/>
          </p:nvSpPr>
          <p:spPr>
            <a:xfrm>
              <a:off x="0" y="0"/>
              <a:ext cx="1580303" cy="2694505"/>
            </a:xfrm>
            <a:custGeom>
              <a:avLst/>
              <a:gdLst/>
              <a:ahLst/>
              <a:cxnLst/>
              <a:rect l="l" t="t" r="r" b="b"/>
              <a:pathLst>
                <a:path w="1580303" h="2694505">
                  <a:moveTo>
                    <a:pt x="0" y="0"/>
                  </a:moveTo>
                  <a:lnTo>
                    <a:pt x="1580303" y="0"/>
                  </a:lnTo>
                  <a:lnTo>
                    <a:pt x="1580303" y="2694505"/>
                  </a:lnTo>
                  <a:lnTo>
                    <a:pt x="0" y="2694505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2FACC21-9D03-AEE1-6773-2D93CAC0EF07}"/>
                </a:ext>
              </a:extLst>
            </p:cNvPr>
            <p:cNvSpPr txBox="1"/>
            <p:nvPr/>
          </p:nvSpPr>
          <p:spPr>
            <a:xfrm>
              <a:off x="0" y="0"/>
              <a:ext cx="1580303" cy="2694505"/>
            </a:xfrm>
            <a:prstGeom prst="rect">
              <a:avLst/>
            </a:prstGeom>
            <a:grpFill/>
          </p:spPr>
          <p:txBody>
            <a:bodyPr lIns="33867" tIns="33867" rIns="33867" bIns="33867" anchor="ctr"/>
            <a:lstStyle/>
            <a:p>
              <a:pPr algn="ctr" eaLnBrk="1" fontAlgn="auto" hangingPunct="1">
                <a:lnSpc>
                  <a:spcPts val="1494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sz="1200">
                <a:latin typeface="+mn-lt"/>
              </a:endParaRPr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FFD21247-775E-B2EB-1ED5-E6C569D26F2B}"/>
              </a:ext>
            </a:extLst>
          </p:cNvPr>
          <p:cNvSpPr txBox="1"/>
          <p:nvPr/>
        </p:nvSpPr>
        <p:spPr>
          <a:xfrm>
            <a:off x="331788" y="1879600"/>
            <a:ext cx="3336925" cy="5651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eaLnBrk="1" fontAlgn="auto" hangingPunct="1">
              <a:lnSpc>
                <a:spcPts val="437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67" b="1" spc="39">
                <a:solidFill>
                  <a:srgbClr val="FFFFFF"/>
                </a:solidFill>
                <a:latin typeface="Proxima Nova Heavy"/>
                <a:cs typeface="Proxima Nova Heavy"/>
                <a:sym typeface="Proxima Nova Heavy"/>
              </a:rPr>
              <a:t>Fee Schedule</a:t>
            </a:r>
            <a:endParaRPr lang="en-US" sz="1200">
              <a:latin typeface="+mn-lt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BA5F355-6824-914B-479E-28E84A2EAD14}"/>
              </a:ext>
            </a:extLst>
          </p:cNvPr>
          <p:cNvSpPr/>
          <p:nvPr/>
        </p:nvSpPr>
        <p:spPr>
          <a:xfrm rot="8644510">
            <a:off x="-314825" y="4604488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sp>
        <p:nvSpPr>
          <p:cNvPr id="21511" name="Freeform 7">
            <a:extLst>
              <a:ext uri="{FF2B5EF4-FFF2-40B4-BE49-F238E27FC236}">
                <a16:creationId xmlns:a16="http://schemas.microsoft.com/office/drawing/2014/main" id="{4ABCE9CC-D4E3-F81E-AE46-84B9689114C0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4963"/>
              <a:gd name="T1" fmla="*/ 0 h 190468"/>
              <a:gd name="T2" fmla="*/ 18284963 w 18284963"/>
              <a:gd name="T3" fmla="*/ 0 h 190468"/>
              <a:gd name="T4" fmla="*/ 18284963 w 18284963"/>
              <a:gd name="T5" fmla="*/ 190469 h 190468"/>
              <a:gd name="T6" fmla="*/ 0 w 18284963"/>
              <a:gd name="T7" fmla="*/ 190469 h 190468"/>
              <a:gd name="T8" fmla="*/ 0 w 18284963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4963" h="190468">
                <a:moveTo>
                  <a:pt x="0" y="0"/>
                </a:moveTo>
                <a:lnTo>
                  <a:pt x="18284963" y="0"/>
                </a:lnTo>
                <a:lnTo>
                  <a:pt x="18284963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1512" name="Picture 7" descr="A table with text on it&#10;&#10;AI-generated content may be incorrect.">
            <a:extLst>
              <a:ext uri="{FF2B5EF4-FFF2-40B4-BE49-F238E27FC236}">
                <a16:creationId xmlns:a16="http://schemas.microsoft.com/office/drawing/2014/main" id="{F6C3C205-997A-49F4-E1FE-6CEA3371E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587375"/>
            <a:ext cx="7431088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eform 3">
            <a:extLst>
              <a:ext uri="{FF2B5EF4-FFF2-40B4-BE49-F238E27FC236}">
                <a16:creationId xmlns:a16="http://schemas.microsoft.com/office/drawing/2014/main" id="{11F2DE55-10A8-1853-9B72-E3AF975105DC}"/>
              </a:ext>
            </a:extLst>
          </p:cNvPr>
          <p:cNvSpPr/>
          <p:nvPr/>
        </p:nvSpPr>
        <p:spPr>
          <a:xfrm>
            <a:off x="688975" y="433388"/>
            <a:ext cx="2333625" cy="83502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9ADEC9C1-7881-034E-2A98-8AFC87B56246}"/>
              </a:ext>
            </a:extLst>
          </p:cNvPr>
          <p:cNvGrpSpPr/>
          <p:nvPr/>
        </p:nvGrpSpPr>
        <p:grpSpPr>
          <a:xfrm>
            <a:off x="0" y="-63490"/>
            <a:ext cx="12190075" cy="6857399"/>
            <a:chOff x="0" y="0"/>
            <a:chExt cx="24380150" cy="13714797"/>
          </a:xfrm>
          <a:solidFill>
            <a:srgbClr val="0061F2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379BF83-CCAB-3C17-9863-5B5AFCE6BB1F}"/>
                </a:ext>
              </a:extLst>
            </p:cNvPr>
            <p:cNvSpPr/>
            <p:nvPr/>
          </p:nvSpPr>
          <p:spPr>
            <a:xfrm>
              <a:off x="0" y="0"/>
              <a:ext cx="24380189" cy="13714857"/>
            </a:xfrm>
            <a:custGeom>
              <a:avLst/>
              <a:gdLst/>
              <a:ahLst/>
              <a:cxnLst/>
              <a:rect l="l" t="t" r="r" b="b"/>
              <a:pathLst>
                <a:path w="24380189" h="13714857">
                  <a:moveTo>
                    <a:pt x="0" y="0"/>
                  </a:moveTo>
                  <a:lnTo>
                    <a:pt x="24380189" y="0"/>
                  </a:lnTo>
                  <a:lnTo>
                    <a:pt x="24380189" y="13714857"/>
                  </a:lnTo>
                  <a:lnTo>
                    <a:pt x="0" y="1371485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</p:grpSp>
      <p:sp>
        <p:nvSpPr>
          <p:cNvPr id="22531" name="Freeform 5">
            <a:extLst>
              <a:ext uri="{FF2B5EF4-FFF2-40B4-BE49-F238E27FC236}">
                <a16:creationId xmlns:a16="http://schemas.microsoft.com/office/drawing/2014/main" id="{DE0DC527-54D0-82E1-582B-AF6D800CF553}"/>
              </a:ext>
            </a:extLst>
          </p:cNvPr>
          <p:cNvSpPr>
            <a:spLocks/>
          </p:cNvSpPr>
          <p:nvPr/>
        </p:nvSpPr>
        <p:spPr bwMode="auto">
          <a:xfrm>
            <a:off x="0" y="6731000"/>
            <a:ext cx="12190413" cy="127000"/>
          </a:xfrm>
          <a:custGeom>
            <a:avLst/>
            <a:gdLst>
              <a:gd name="T0" fmla="*/ 0 w 18285112"/>
              <a:gd name="T1" fmla="*/ 0 h 190468"/>
              <a:gd name="T2" fmla="*/ 18285112 w 18285112"/>
              <a:gd name="T3" fmla="*/ 0 h 190468"/>
              <a:gd name="T4" fmla="*/ 18285112 w 18285112"/>
              <a:gd name="T5" fmla="*/ 190469 h 190468"/>
              <a:gd name="T6" fmla="*/ 0 w 18285112"/>
              <a:gd name="T7" fmla="*/ 190469 h 190468"/>
              <a:gd name="T8" fmla="*/ 0 w 18285112"/>
              <a:gd name="T9" fmla="*/ 0 h 190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85112" h="190468">
                <a:moveTo>
                  <a:pt x="0" y="0"/>
                </a:moveTo>
                <a:lnTo>
                  <a:pt x="18285112" y="0"/>
                </a:lnTo>
                <a:lnTo>
                  <a:pt x="18285112" y="190469"/>
                </a:lnTo>
                <a:lnTo>
                  <a:pt x="0" y="190469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B554FC3-F89C-74F0-AC3A-7FB65886489A}"/>
              </a:ext>
            </a:extLst>
          </p:cNvPr>
          <p:cNvSpPr txBox="1"/>
          <p:nvPr/>
        </p:nvSpPr>
        <p:spPr>
          <a:xfrm>
            <a:off x="2085975" y="4783138"/>
            <a:ext cx="8016875" cy="8143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328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23">
                <a:solidFill>
                  <a:srgbClr val="FFFFFF"/>
                </a:solidFill>
                <a:latin typeface="Proxima Nova Rg"/>
                <a:ea typeface="Proxima Nova Rg"/>
                <a:cs typeface="Proxima Nova Rg"/>
                <a:sym typeface="Proxima Nova"/>
              </a:rPr>
              <a:t>Additional resources available at </a:t>
            </a:r>
            <a:r>
              <a:rPr lang="en-US" sz="2523" b="1" u="sng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support.healthycampus.com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9F90057-446B-7FF0-5752-6B54A110E7D1}"/>
              </a:ext>
            </a:extLst>
          </p:cNvPr>
          <p:cNvSpPr txBox="1"/>
          <p:nvPr/>
        </p:nvSpPr>
        <p:spPr>
          <a:xfrm>
            <a:off x="1592263" y="1754188"/>
            <a:ext cx="9005887" cy="25939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055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122" b="1">
                <a:solidFill>
                  <a:schemeClr val="bg1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Healthy Campus: Who We Are</a:t>
            </a:r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58C1C926-07EF-E5E6-49BC-2B7878895A28}"/>
              </a:ext>
            </a:extLst>
          </p:cNvPr>
          <p:cNvSpPr/>
          <p:nvPr/>
        </p:nvSpPr>
        <p:spPr>
          <a:xfrm>
            <a:off x="5391150" y="668338"/>
            <a:ext cx="1408113" cy="57467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biLevel thresh="25000"/>
            </a:blip>
            <a:stretch>
              <a:fillRect t="-18" b="-18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>
            <a:extLst>
              <a:ext uri="{FF2B5EF4-FFF2-40B4-BE49-F238E27FC236}">
                <a16:creationId xmlns:a16="http://schemas.microsoft.com/office/drawing/2014/main" id="{79ABDBF8-ACF1-79D6-B64A-B036593CA564}"/>
              </a:ext>
            </a:extLst>
          </p:cNvPr>
          <p:cNvGrpSpPr>
            <a:grpSpLocks/>
          </p:cNvGrpSpPr>
          <p:nvPr/>
        </p:nvGrpSpPr>
        <p:grpSpPr bwMode="auto">
          <a:xfrm>
            <a:off x="0" y="-39688"/>
            <a:ext cx="12192000" cy="2427288"/>
            <a:chOff x="0" y="0"/>
            <a:chExt cx="5278207" cy="1337501"/>
          </a:xfrm>
        </p:grpSpPr>
        <p:sp>
          <p:nvSpPr>
            <p:cNvPr id="23576" name="Freeform 3">
              <a:extLst>
                <a:ext uri="{FF2B5EF4-FFF2-40B4-BE49-F238E27FC236}">
                  <a16:creationId xmlns:a16="http://schemas.microsoft.com/office/drawing/2014/main" id="{30B4F547-D185-8E94-CC7C-6591338B7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5278207" cy="1337501"/>
            </a:xfrm>
            <a:custGeom>
              <a:avLst/>
              <a:gdLst>
                <a:gd name="T0" fmla="*/ 0 w 5278207"/>
                <a:gd name="T1" fmla="*/ 0 h 1337501"/>
                <a:gd name="T2" fmla="*/ 5278207 w 5278207"/>
                <a:gd name="T3" fmla="*/ 0 h 1337501"/>
                <a:gd name="T4" fmla="*/ 5278207 w 5278207"/>
                <a:gd name="T5" fmla="*/ 1337501 h 1337501"/>
                <a:gd name="T6" fmla="*/ 0 w 5278207"/>
                <a:gd name="T7" fmla="*/ 1337501 h 1337501"/>
                <a:gd name="T8" fmla="*/ 0 w 5278207"/>
                <a:gd name="T9" fmla="*/ 0 h 1337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78207" h="1337501">
                  <a:moveTo>
                    <a:pt x="0" y="0"/>
                  </a:moveTo>
                  <a:lnTo>
                    <a:pt x="5278207" y="0"/>
                  </a:lnTo>
                  <a:lnTo>
                    <a:pt x="5278207" y="1337501"/>
                  </a:lnTo>
                  <a:lnTo>
                    <a:pt x="0" y="13375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7" name="TextBox 4">
              <a:extLst>
                <a:ext uri="{FF2B5EF4-FFF2-40B4-BE49-F238E27FC236}">
                  <a16:creationId xmlns:a16="http://schemas.microsoft.com/office/drawing/2014/main" id="{CB3A6E54-A71C-07FD-4046-CDCE92D4DA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5278207" cy="1337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algn="ctr" eaLnBrk="1" hangingPunct="1">
                <a:lnSpc>
                  <a:spcPts val="1500"/>
                </a:lnSpc>
              </a:pPr>
              <a:endParaRPr lang="en-US" altLang="en-US" sz="120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7C2F31DE-26F7-E3E8-FC8A-AEF1F5D8DA02}"/>
              </a:ext>
            </a:extLst>
          </p:cNvPr>
          <p:cNvSpPr/>
          <p:nvPr/>
        </p:nvSpPr>
        <p:spPr>
          <a:xfrm rot="-3360217">
            <a:off x="7462618" y="-1567712"/>
            <a:ext cx="2276048" cy="4507026"/>
          </a:xfrm>
          <a:custGeom>
            <a:avLst/>
            <a:gdLst/>
            <a:ahLst/>
            <a:cxnLst/>
            <a:rect l="l" t="t" r="r" b="b"/>
            <a:pathLst>
              <a:path w="3414072" h="6760539">
                <a:moveTo>
                  <a:pt x="0" y="0"/>
                </a:moveTo>
                <a:lnTo>
                  <a:pt x="3414072" y="0"/>
                </a:lnTo>
                <a:lnTo>
                  <a:pt x="3414072" y="6760538"/>
                </a:lnTo>
                <a:lnTo>
                  <a:pt x="0" y="6760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>
              <a:latin typeface="+mn-lt"/>
            </a:endParaRPr>
          </a:p>
        </p:txBody>
      </p:sp>
      <p:grpSp>
        <p:nvGrpSpPr>
          <p:cNvPr id="23558" name="Group 6">
            <a:extLst>
              <a:ext uri="{FF2B5EF4-FFF2-40B4-BE49-F238E27FC236}">
                <a16:creationId xmlns:a16="http://schemas.microsoft.com/office/drawing/2014/main" id="{4C80A9F3-F0F7-DCAD-BF76-A0BB79298839}"/>
              </a:ext>
            </a:extLst>
          </p:cNvPr>
          <p:cNvGrpSpPr>
            <a:grpSpLocks/>
          </p:cNvGrpSpPr>
          <p:nvPr/>
        </p:nvGrpSpPr>
        <p:grpSpPr bwMode="auto">
          <a:xfrm>
            <a:off x="8258175" y="1441450"/>
            <a:ext cx="5172075" cy="5224463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C67E1DB-7DA0-1669-93D9-CDFA4C33227B}"/>
                </a:ext>
              </a:extLst>
            </p:cNvPr>
            <p:cNvSpPr/>
            <p:nvPr/>
          </p:nvSpPr>
          <p:spPr>
            <a:xfrm flipH="1"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630849" y="0"/>
                    <a:pt x="812800" y="181951"/>
                    <a:pt x="812800" y="406400"/>
                  </a:cubicBezTo>
                  <a:cubicBezTo>
                    <a:pt x="812800" y="630849"/>
                    <a:pt x="630849" y="812800"/>
                    <a:pt x="406400" y="812800"/>
                  </a:cubicBezTo>
                  <a:cubicBezTo>
                    <a:pt x="181951" y="812800"/>
                    <a:pt x="0" y="630849"/>
                    <a:pt x="0" y="406400"/>
                  </a:cubicBez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33045" r="-17227"/>
              </a:stretch>
            </a:blipFill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>
                <a:latin typeface="+mn-lt"/>
              </a:endParaRPr>
            </a:p>
          </p:txBody>
        </p:sp>
      </p:grpSp>
      <p:grpSp>
        <p:nvGrpSpPr>
          <p:cNvPr id="23559" name="Group 8">
            <a:extLst>
              <a:ext uri="{FF2B5EF4-FFF2-40B4-BE49-F238E27FC236}">
                <a16:creationId xmlns:a16="http://schemas.microsoft.com/office/drawing/2014/main" id="{FF488763-5E51-8EB2-C552-247F038E60BC}"/>
              </a:ext>
            </a:extLst>
          </p:cNvPr>
          <p:cNvGrpSpPr>
            <a:grpSpLocks/>
          </p:cNvGrpSpPr>
          <p:nvPr/>
        </p:nvGrpSpPr>
        <p:grpSpPr bwMode="auto">
          <a:xfrm>
            <a:off x="-30163" y="6665913"/>
            <a:ext cx="12222163" cy="315912"/>
            <a:chOff x="0" y="0"/>
            <a:chExt cx="24444153" cy="631660"/>
          </a:xfrm>
        </p:grpSpPr>
        <p:sp>
          <p:nvSpPr>
            <p:cNvPr id="23569" name="AutoShape 9">
              <a:extLst>
                <a:ext uri="{FF2B5EF4-FFF2-40B4-BE49-F238E27FC236}">
                  <a16:creationId xmlns:a16="http://schemas.microsoft.com/office/drawing/2014/main" id="{D592C584-3958-B3EA-266D-4B69442369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3895382" y="-5753315"/>
              <a:ext cx="631660" cy="12138289"/>
            </a:xfrm>
            <a:prstGeom prst="rect">
              <a:avLst/>
            </a:prstGeom>
            <a:solidFill>
              <a:srgbClr val="FCC7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eaLnBrk="1" hangingPunct="1"/>
              <a:endParaRPr lang="en-US" altLang="en-US" sz="1200"/>
            </a:p>
          </p:txBody>
        </p:sp>
        <p:sp>
          <p:nvSpPr>
            <p:cNvPr id="23570" name="AutoShape 10">
              <a:extLst>
                <a:ext uri="{FF2B5EF4-FFF2-40B4-BE49-F238E27FC236}">
                  <a16:creationId xmlns:a16="http://schemas.microsoft.com/office/drawing/2014/main" id="{E0A36085-1102-568D-893C-3A8DBFF3BE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255007" y="-2255007"/>
              <a:ext cx="631660" cy="5141675"/>
            </a:xfrm>
            <a:prstGeom prst="rect">
              <a:avLst/>
            </a:prstGeom>
            <a:solidFill>
              <a:srgbClr val="4DD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eaLnBrk="1" hangingPunct="1"/>
              <a:endParaRPr lang="en-US" altLang="en-US" sz="1200"/>
            </a:p>
          </p:txBody>
        </p:sp>
        <p:sp>
          <p:nvSpPr>
            <p:cNvPr id="23571" name="AutoShape 11">
              <a:extLst>
                <a:ext uri="{FF2B5EF4-FFF2-40B4-BE49-F238E27FC236}">
                  <a16:creationId xmlns:a16="http://schemas.microsoft.com/office/drawing/2014/main" id="{51962AEE-EBEB-3899-6239-D231B871D7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6326041" y="-1184367"/>
              <a:ext cx="631660" cy="3000393"/>
            </a:xfrm>
            <a:prstGeom prst="rect">
              <a:avLst/>
            </a:prstGeom>
            <a:solidFill>
              <a:srgbClr val="FF57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eaLnBrk="1" hangingPunct="1"/>
              <a:endParaRPr lang="en-US" altLang="en-US" sz="1200"/>
            </a:p>
          </p:txBody>
        </p:sp>
        <p:sp>
          <p:nvSpPr>
            <p:cNvPr id="23572" name="AutoShape 12">
              <a:extLst>
                <a:ext uri="{FF2B5EF4-FFF2-40B4-BE49-F238E27FC236}">
                  <a16:creationId xmlns:a16="http://schemas.microsoft.com/office/drawing/2014/main" id="{41A0E97C-A13E-4656-1466-58B2135B4D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2046425" y="-1766068"/>
              <a:ext cx="631660" cy="4163796"/>
            </a:xfrm>
            <a:prstGeom prst="rect">
              <a:avLst/>
            </a:prstGeom>
            <a:solidFill>
              <a:srgbClr val="F7BA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ptos" panose="020B0004020202020204" pitchFamily="34" charset="0"/>
                </a:defRPr>
              </a:lvl9pPr>
            </a:lstStyle>
            <a:p>
              <a:pPr eaLnBrk="1" hangingPunct="1"/>
              <a:endParaRPr lang="en-US" altLang="en-US" sz="1200"/>
            </a:p>
          </p:txBody>
        </p:sp>
      </p:grpSp>
      <p:grpSp>
        <p:nvGrpSpPr>
          <p:cNvPr id="23560" name="Group 13">
            <a:extLst>
              <a:ext uri="{FF2B5EF4-FFF2-40B4-BE49-F238E27FC236}">
                <a16:creationId xmlns:a16="http://schemas.microsoft.com/office/drawing/2014/main" id="{348924DE-110A-F78A-D2C9-DCB2933AC6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042275" y="4632325"/>
            <a:ext cx="2197100" cy="887413"/>
            <a:chOff x="0" y="0"/>
            <a:chExt cx="1700594" cy="686156"/>
          </a:xfrm>
        </p:grpSpPr>
        <p:sp>
          <p:nvSpPr>
            <p:cNvPr id="23566" name="Freeform 14">
              <a:extLst>
                <a:ext uri="{FF2B5EF4-FFF2-40B4-BE49-F238E27FC236}">
                  <a16:creationId xmlns:a16="http://schemas.microsoft.com/office/drawing/2014/main" id="{05BC7B70-D933-0BB1-AA8B-B8A99800F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018" y="526415"/>
              <a:ext cx="102235" cy="102489"/>
            </a:xfrm>
            <a:custGeom>
              <a:avLst/>
              <a:gdLst>
                <a:gd name="T0" fmla="*/ 92583 w 102235"/>
                <a:gd name="T1" fmla="*/ 33782 h 102489"/>
                <a:gd name="T2" fmla="*/ 68453 w 102235"/>
                <a:gd name="T3" fmla="*/ 92837 h 102489"/>
                <a:gd name="T4" fmla="*/ 9525 w 102235"/>
                <a:gd name="T5" fmla="*/ 68707 h 102489"/>
                <a:gd name="T6" fmla="*/ 33655 w 102235"/>
                <a:gd name="T7" fmla="*/ 9652 h 102489"/>
                <a:gd name="T8" fmla="*/ 92710 w 102235"/>
                <a:gd name="T9" fmla="*/ 33782 h 102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235" h="102489">
                  <a:moveTo>
                    <a:pt x="92583" y="33782"/>
                  </a:moveTo>
                  <a:cubicBezTo>
                    <a:pt x="102235" y="56769"/>
                    <a:pt x="91440" y="83185"/>
                    <a:pt x="68453" y="92837"/>
                  </a:cubicBezTo>
                  <a:cubicBezTo>
                    <a:pt x="45466" y="102489"/>
                    <a:pt x="19050" y="91694"/>
                    <a:pt x="9525" y="68707"/>
                  </a:cubicBezTo>
                  <a:cubicBezTo>
                    <a:pt x="0" y="45720"/>
                    <a:pt x="10668" y="19304"/>
                    <a:pt x="33655" y="9652"/>
                  </a:cubicBezTo>
                  <a:cubicBezTo>
                    <a:pt x="56642" y="0"/>
                    <a:pt x="83058" y="10795"/>
                    <a:pt x="92710" y="33782"/>
                  </a:cubicBezTo>
                </a:path>
              </a:pathLst>
            </a:custGeom>
            <a:solidFill>
              <a:srgbClr val="FCC7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7" name="Freeform 15">
              <a:extLst>
                <a:ext uri="{FF2B5EF4-FFF2-40B4-BE49-F238E27FC236}">
                  <a16:creationId xmlns:a16="http://schemas.microsoft.com/office/drawing/2014/main" id="{DED39B8B-B0BB-1970-6148-2BE2B06C5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1" y="510032"/>
              <a:ext cx="102235" cy="102489"/>
            </a:xfrm>
            <a:custGeom>
              <a:avLst/>
              <a:gdLst>
                <a:gd name="T0" fmla="*/ 92583 w 102235"/>
                <a:gd name="T1" fmla="*/ 33782 h 102489"/>
                <a:gd name="T2" fmla="*/ 68453 w 102235"/>
                <a:gd name="T3" fmla="*/ 92837 h 102489"/>
                <a:gd name="T4" fmla="*/ 9525 w 102235"/>
                <a:gd name="T5" fmla="*/ 68707 h 102489"/>
                <a:gd name="T6" fmla="*/ 33655 w 102235"/>
                <a:gd name="T7" fmla="*/ 9652 h 102489"/>
                <a:gd name="T8" fmla="*/ 92583 w 102235"/>
                <a:gd name="T9" fmla="*/ 33782 h 102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235" h="102489">
                  <a:moveTo>
                    <a:pt x="92583" y="33782"/>
                  </a:moveTo>
                  <a:cubicBezTo>
                    <a:pt x="102235" y="56769"/>
                    <a:pt x="91440" y="83185"/>
                    <a:pt x="68453" y="92837"/>
                  </a:cubicBezTo>
                  <a:cubicBezTo>
                    <a:pt x="45466" y="102489"/>
                    <a:pt x="19050" y="91694"/>
                    <a:pt x="9525" y="68707"/>
                  </a:cubicBezTo>
                  <a:cubicBezTo>
                    <a:pt x="0" y="45720"/>
                    <a:pt x="10668" y="19304"/>
                    <a:pt x="33655" y="9652"/>
                  </a:cubicBezTo>
                  <a:cubicBezTo>
                    <a:pt x="56642" y="0"/>
                    <a:pt x="83058" y="10795"/>
                    <a:pt x="92583" y="33782"/>
                  </a:cubicBezTo>
                </a:path>
              </a:pathLst>
            </a:custGeom>
            <a:solidFill>
              <a:srgbClr val="FCC7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8" name="Freeform 16">
              <a:extLst>
                <a:ext uri="{FF2B5EF4-FFF2-40B4-BE49-F238E27FC236}">
                  <a16:creationId xmlns:a16="http://schemas.microsoft.com/office/drawing/2014/main" id="{9BE524F0-D641-1145-3CA5-D218821D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462" y="63119"/>
              <a:ext cx="1414907" cy="419989"/>
            </a:xfrm>
            <a:custGeom>
              <a:avLst/>
              <a:gdLst>
                <a:gd name="T0" fmla="*/ 1383538 w 1414907"/>
                <a:gd name="T1" fmla="*/ 419989 h 419989"/>
                <a:gd name="T2" fmla="*/ 1339977 w 1414907"/>
                <a:gd name="T3" fmla="*/ 324866 h 419989"/>
                <a:gd name="T4" fmla="*/ 1409700 w 1414907"/>
                <a:gd name="T5" fmla="*/ 393319 h 419989"/>
                <a:gd name="T6" fmla="*/ 1402080 w 1414907"/>
                <a:gd name="T7" fmla="*/ 419100 h 419989"/>
                <a:gd name="T8" fmla="*/ 1287145 w 1414907"/>
                <a:gd name="T9" fmla="*/ 290957 h 419989"/>
                <a:gd name="T10" fmla="*/ 1218438 w 1414907"/>
                <a:gd name="T11" fmla="*/ 201168 h 419989"/>
                <a:gd name="T12" fmla="*/ 1308100 w 1414907"/>
                <a:gd name="T13" fmla="*/ 260350 h 419989"/>
                <a:gd name="T14" fmla="*/ 1303909 w 1414907"/>
                <a:gd name="T15" fmla="*/ 288544 h 419989"/>
                <a:gd name="T16" fmla="*/ 1158494 w 1414907"/>
                <a:gd name="T17" fmla="*/ 178816 h 419989"/>
                <a:gd name="T18" fmla="*/ 1073404 w 1414907"/>
                <a:gd name="T19" fmla="*/ 106553 h 419989"/>
                <a:gd name="T20" fmla="*/ 1173607 w 1414907"/>
                <a:gd name="T21" fmla="*/ 145415 h 419989"/>
                <a:gd name="T22" fmla="*/ 1173480 w 1414907"/>
                <a:gd name="T23" fmla="*/ 175768 h 419989"/>
                <a:gd name="T24" fmla="*/ 1008507 w 1414907"/>
                <a:gd name="T25" fmla="*/ 96520 h 419989"/>
                <a:gd name="T26" fmla="*/ 911352 w 1414907"/>
                <a:gd name="T27" fmla="*/ 44450 h 419989"/>
                <a:gd name="T28" fmla="*/ 1017524 w 1414907"/>
                <a:gd name="T29" fmla="*/ 61214 h 419989"/>
                <a:gd name="T30" fmla="*/ 1021969 w 1414907"/>
                <a:gd name="T31" fmla="*/ 92837 h 419989"/>
                <a:gd name="T32" fmla="*/ 16129 w 1414907"/>
                <a:gd name="T33" fmla="*/ 413512 h 419989"/>
                <a:gd name="T34" fmla="*/ 56642 w 1414907"/>
                <a:gd name="T35" fmla="*/ 312928 h 419989"/>
                <a:gd name="T36" fmla="*/ 84963 w 1414907"/>
                <a:gd name="T37" fmla="*/ 335407 h 419989"/>
                <a:gd name="T38" fmla="*/ 27559 w 1414907"/>
                <a:gd name="T39" fmla="*/ 411607 h 419989"/>
                <a:gd name="T40" fmla="*/ 844550 w 1414907"/>
                <a:gd name="T41" fmla="*/ 48387 h 419989"/>
                <a:gd name="T42" fmla="*/ 739775 w 1414907"/>
                <a:gd name="T43" fmla="*/ 18288 h 419989"/>
                <a:gd name="T44" fmla="*/ 847217 w 1414907"/>
                <a:gd name="T45" fmla="*/ 12065 h 419989"/>
                <a:gd name="T46" fmla="*/ 856615 w 1414907"/>
                <a:gd name="T47" fmla="*/ 44323 h 419989"/>
                <a:gd name="T48" fmla="*/ 120904 w 1414907"/>
                <a:gd name="T49" fmla="*/ 277241 h 419989"/>
                <a:gd name="T50" fmla="*/ 180975 w 1414907"/>
                <a:gd name="T51" fmla="*/ 186563 h 419989"/>
                <a:gd name="T52" fmla="*/ 203962 w 1414907"/>
                <a:gd name="T53" fmla="*/ 214630 h 419989"/>
                <a:gd name="T54" fmla="*/ 135382 w 1414907"/>
                <a:gd name="T55" fmla="*/ 275717 h 419989"/>
                <a:gd name="T56" fmla="*/ 674116 w 1414907"/>
                <a:gd name="T57" fmla="*/ 36449 h 419989"/>
                <a:gd name="T58" fmla="*/ 566801 w 1414907"/>
                <a:gd name="T59" fmla="*/ 29337 h 419989"/>
                <a:gd name="T60" fmla="*/ 670433 w 1414907"/>
                <a:gd name="T61" fmla="*/ 381 h 419989"/>
                <a:gd name="T62" fmla="*/ 684911 w 1414907"/>
                <a:gd name="T63" fmla="*/ 32258 h 419989"/>
                <a:gd name="T64" fmla="*/ 252222 w 1414907"/>
                <a:gd name="T65" fmla="*/ 166751 h 419989"/>
                <a:gd name="T66" fmla="*/ 329438 w 1414907"/>
                <a:gd name="T67" fmla="*/ 89916 h 419989"/>
                <a:gd name="T68" fmla="*/ 345948 w 1414907"/>
                <a:gd name="T69" fmla="*/ 122174 h 419989"/>
                <a:gd name="T70" fmla="*/ 269494 w 1414907"/>
                <a:gd name="T71" fmla="*/ 166116 h 419989"/>
                <a:gd name="T72" fmla="*/ 505206 w 1414907"/>
                <a:gd name="T73" fmla="*/ 61595 h 419989"/>
                <a:gd name="T74" fmla="*/ 400177 w 1414907"/>
                <a:gd name="T75" fmla="*/ 77343 h 419989"/>
                <a:gd name="T76" fmla="*/ 495046 w 1414907"/>
                <a:gd name="T77" fmla="*/ 26797 h 419989"/>
                <a:gd name="T78" fmla="*/ 514858 w 1414907"/>
                <a:gd name="T79" fmla="*/ 57531 h 419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4907" h="419989">
                  <a:moveTo>
                    <a:pt x="1401191" y="419481"/>
                  </a:moveTo>
                  <a:lnTo>
                    <a:pt x="1383538" y="419989"/>
                  </a:lnTo>
                  <a:cubicBezTo>
                    <a:pt x="1365758" y="391033"/>
                    <a:pt x="1351407" y="370078"/>
                    <a:pt x="1336421" y="350266"/>
                  </a:cubicBezTo>
                  <a:cubicBezTo>
                    <a:pt x="1330452" y="342265"/>
                    <a:pt x="1331976" y="330962"/>
                    <a:pt x="1339977" y="324866"/>
                  </a:cubicBezTo>
                  <a:cubicBezTo>
                    <a:pt x="1347978" y="318770"/>
                    <a:pt x="1359281" y="320421"/>
                    <a:pt x="1365377" y="328422"/>
                  </a:cubicBezTo>
                  <a:lnTo>
                    <a:pt x="1409700" y="393319"/>
                  </a:lnTo>
                  <a:cubicBezTo>
                    <a:pt x="1414907" y="401828"/>
                    <a:pt x="1412240" y="413004"/>
                    <a:pt x="1403731" y="418211"/>
                  </a:cubicBezTo>
                  <a:lnTo>
                    <a:pt x="1402080" y="419100"/>
                  </a:lnTo>
                  <a:moveTo>
                    <a:pt x="1302004" y="289560"/>
                  </a:moveTo>
                  <a:lnTo>
                    <a:pt x="1287145" y="290957"/>
                  </a:lnTo>
                  <a:cubicBezTo>
                    <a:pt x="1262507" y="264795"/>
                    <a:pt x="1241933" y="245110"/>
                    <a:pt x="1220470" y="226695"/>
                  </a:cubicBezTo>
                  <a:cubicBezTo>
                    <a:pt x="1212850" y="220218"/>
                    <a:pt x="1211961" y="208788"/>
                    <a:pt x="1218438" y="201168"/>
                  </a:cubicBezTo>
                  <a:cubicBezTo>
                    <a:pt x="1224915" y="193548"/>
                    <a:pt x="1236345" y="192659"/>
                    <a:pt x="1243965" y="199136"/>
                  </a:cubicBezTo>
                  <a:lnTo>
                    <a:pt x="1308100" y="260350"/>
                  </a:lnTo>
                  <a:cubicBezTo>
                    <a:pt x="1314958" y="267589"/>
                    <a:pt x="1314577" y="279019"/>
                    <a:pt x="1307338" y="285877"/>
                  </a:cubicBezTo>
                  <a:lnTo>
                    <a:pt x="1303909" y="288544"/>
                  </a:lnTo>
                  <a:moveTo>
                    <a:pt x="1170432" y="176911"/>
                  </a:moveTo>
                  <a:lnTo>
                    <a:pt x="1158494" y="178816"/>
                  </a:lnTo>
                  <a:cubicBezTo>
                    <a:pt x="1130046" y="159258"/>
                    <a:pt x="1105662" y="144399"/>
                    <a:pt x="1080770" y="131064"/>
                  </a:cubicBezTo>
                  <a:cubicBezTo>
                    <a:pt x="1072007" y="126365"/>
                    <a:pt x="1068705" y="115316"/>
                    <a:pt x="1073404" y="106553"/>
                  </a:cubicBezTo>
                  <a:cubicBezTo>
                    <a:pt x="1078103" y="97790"/>
                    <a:pt x="1089152" y="94488"/>
                    <a:pt x="1097915" y="99187"/>
                  </a:cubicBezTo>
                  <a:lnTo>
                    <a:pt x="1173607" y="145415"/>
                  </a:lnTo>
                  <a:cubicBezTo>
                    <a:pt x="1181862" y="151130"/>
                    <a:pt x="1184021" y="162306"/>
                    <a:pt x="1178306" y="170561"/>
                  </a:cubicBezTo>
                  <a:lnTo>
                    <a:pt x="1173480" y="175768"/>
                  </a:lnTo>
                  <a:moveTo>
                    <a:pt x="1017778" y="94615"/>
                  </a:moveTo>
                  <a:lnTo>
                    <a:pt x="1008507" y="96520"/>
                  </a:lnTo>
                  <a:cubicBezTo>
                    <a:pt x="977773" y="83947"/>
                    <a:pt x="950849" y="74549"/>
                    <a:pt x="923671" y="66802"/>
                  </a:cubicBezTo>
                  <a:cubicBezTo>
                    <a:pt x="914019" y="64008"/>
                    <a:pt x="908558" y="53975"/>
                    <a:pt x="911352" y="44450"/>
                  </a:cubicBezTo>
                  <a:cubicBezTo>
                    <a:pt x="914146" y="34925"/>
                    <a:pt x="924179" y="29337"/>
                    <a:pt x="933704" y="32131"/>
                  </a:cubicBezTo>
                  <a:lnTo>
                    <a:pt x="1017524" y="61214"/>
                  </a:lnTo>
                  <a:cubicBezTo>
                    <a:pt x="1026795" y="65024"/>
                    <a:pt x="1031240" y="75565"/>
                    <a:pt x="1027430" y="84836"/>
                  </a:cubicBezTo>
                  <a:lnTo>
                    <a:pt x="1021969" y="92837"/>
                  </a:lnTo>
                  <a:moveTo>
                    <a:pt x="27559" y="411607"/>
                  </a:moveTo>
                  <a:lnTo>
                    <a:pt x="16129" y="413512"/>
                  </a:lnTo>
                  <a:cubicBezTo>
                    <a:pt x="2540" y="404876"/>
                    <a:pt x="0" y="393700"/>
                    <a:pt x="5334" y="385318"/>
                  </a:cubicBezTo>
                  <a:lnTo>
                    <a:pt x="56642" y="312928"/>
                  </a:lnTo>
                  <a:cubicBezTo>
                    <a:pt x="62865" y="305054"/>
                    <a:pt x="74295" y="303784"/>
                    <a:pt x="82042" y="310007"/>
                  </a:cubicBezTo>
                  <a:cubicBezTo>
                    <a:pt x="89789" y="316230"/>
                    <a:pt x="91186" y="327660"/>
                    <a:pt x="84963" y="335407"/>
                  </a:cubicBezTo>
                  <a:lnTo>
                    <a:pt x="35814" y="404622"/>
                  </a:lnTo>
                  <a:cubicBezTo>
                    <a:pt x="33782" y="407924"/>
                    <a:pt x="30861" y="410210"/>
                    <a:pt x="27559" y="411607"/>
                  </a:cubicBezTo>
                  <a:moveTo>
                    <a:pt x="851154" y="46609"/>
                  </a:moveTo>
                  <a:lnTo>
                    <a:pt x="844550" y="48387"/>
                  </a:lnTo>
                  <a:cubicBezTo>
                    <a:pt x="813181" y="42926"/>
                    <a:pt x="784860" y="39497"/>
                    <a:pt x="756666" y="37592"/>
                  </a:cubicBezTo>
                  <a:cubicBezTo>
                    <a:pt x="746633" y="36957"/>
                    <a:pt x="739140" y="28321"/>
                    <a:pt x="739775" y="18288"/>
                  </a:cubicBezTo>
                  <a:cubicBezTo>
                    <a:pt x="740410" y="8255"/>
                    <a:pt x="749046" y="762"/>
                    <a:pt x="759079" y="1397"/>
                  </a:cubicBezTo>
                  <a:lnTo>
                    <a:pt x="847217" y="12065"/>
                  </a:lnTo>
                  <a:cubicBezTo>
                    <a:pt x="856996" y="13843"/>
                    <a:pt x="863600" y="23241"/>
                    <a:pt x="861949" y="33020"/>
                  </a:cubicBezTo>
                  <a:lnTo>
                    <a:pt x="856615" y="44323"/>
                  </a:lnTo>
                  <a:moveTo>
                    <a:pt x="135255" y="275717"/>
                  </a:moveTo>
                  <a:lnTo>
                    <a:pt x="120904" y="277241"/>
                  </a:lnTo>
                  <a:cubicBezTo>
                    <a:pt x="108458" y="264922"/>
                    <a:pt x="108331" y="253492"/>
                    <a:pt x="115316" y="246380"/>
                  </a:cubicBezTo>
                  <a:lnTo>
                    <a:pt x="180975" y="186563"/>
                  </a:lnTo>
                  <a:cubicBezTo>
                    <a:pt x="188722" y="180213"/>
                    <a:pt x="200152" y="181356"/>
                    <a:pt x="206502" y="189103"/>
                  </a:cubicBezTo>
                  <a:cubicBezTo>
                    <a:pt x="212852" y="196850"/>
                    <a:pt x="211709" y="208280"/>
                    <a:pt x="203962" y="214630"/>
                  </a:cubicBezTo>
                  <a:lnTo>
                    <a:pt x="141224" y="271780"/>
                  </a:lnTo>
                  <a:cubicBezTo>
                    <a:pt x="139446" y="273558"/>
                    <a:pt x="137541" y="274828"/>
                    <a:pt x="135382" y="275717"/>
                  </a:cubicBezTo>
                  <a:moveTo>
                    <a:pt x="678180" y="35179"/>
                  </a:moveTo>
                  <a:lnTo>
                    <a:pt x="674116" y="36449"/>
                  </a:lnTo>
                  <a:cubicBezTo>
                    <a:pt x="643763" y="37719"/>
                    <a:pt x="615315" y="40386"/>
                    <a:pt x="587375" y="44577"/>
                  </a:cubicBezTo>
                  <a:cubicBezTo>
                    <a:pt x="577469" y="46101"/>
                    <a:pt x="568325" y="39243"/>
                    <a:pt x="566801" y="29337"/>
                  </a:cubicBezTo>
                  <a:cubicBezTo>
                    <a:pt x="565277" y="19431"/>
                    <a:pt x="572135" y="10160"/>
                    <a:pt x="582041" y="8763"/>
                  </a:cubicBezTo>
                  <a:lnTo>
                    <a:pt x="670433" y="381"/>
                  </a:lnTo>
                  <a:cubicBezTo>
                    <a:pt x="680466" y="0"/>
                    <a:pt x="688848" y="7747"/>
                    <a:pt x="689229" y="17653"/>
                  </a:cubicBezTo>
                  <a:lnTo>
                    <a:pt x="684911" y="32258"/>
                  </a:lnTo>
                  <a:moveTo>
                    <a:pt x="269494" y="166116"/>
                  </a:moveTo>
                  <a:lnTo>
                    <a:pt x="252222" y="166751"/>
                  </a:lnTo>
                  <a:cubicBezTo>
                    <a:pt x="241935" y="150876"/>
                    <a:pt x="244348" y="139700"/>
                    <a:pt x="252730" y="134239"/>
                  </a:cubicBezTo>
                  <a:lnTo>
                    <a:pt x="329438" y="89916"/>
                  </a:lnTo>
                  <a:cubicBezTo>
                    <a:pt x="338328" y="85471"/>
                    <a:pt x="349250" y="88900"/>
                    <a:pt x="353822" y="97790"/>
                  </a:cubicBezTo>
                  <a:cubicBezTo>
                    <a:pt x="358394" y="106680"/>
                    <a:pt x="354838" y="117602"/>
                    <a:pt x="345948" y="122174"/>
                  </a:cubicBezTo>
                  <a:lnTo>
                    <a:pt x="272415" y="164592"/>
                  </a:lnTo>
                  <a:cubicBezTo>
                    <a:pt x="271526" y="165227"/>
                    <a:pt x="270510" y="165735"/>
                    <a:pt x="269494" y="166116"/>
                  </a:cubicBezTo>
                  <a:moveTo>
                    <a:pt x="506730" y="60960"/>
                  </a:moveTo>
                  <a:lnTo>
                    <a:pt x="505206" y="61595"/>
                  </a:lnTo>
                  <a:lnTo>
                    <a:pt x="423545" y="87757"/>
                  </a:lnTo>
                  <a:cubicBezTo>
                    <a:pt x="414274" y="91313"/>
                    <a:pt x="403733" y="86614"/>
                    <a:pt x="400177" y="77343"/>
                  </a:cubicBezTo>
                  <a:cubicBezTo>
                    <a:pt x="396621" y="68072"/>
                    <a:pt x="401193" y="57531"/>
                    <a:pt x="410591" y="53975"/>
                  </a:cubicBezTo>
                  <a:lnTo>
                    <a:pt x="495046" y="26797"/>
                  </a:lnTo>
                  <a:cubicBezTo>
                    <a:pt x="504698" y="24257"/>
                    <a:pt x="514604" y="29972"/>
                    <a:pt x="517144" y="39751"/>
                  </a:cubicBezTo>
                  <a:lnTo>
                    <a:pt x="514858" y="57531"/>
                  </a:lnTo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18D6BE1E-5DBA-0EB0-E0B9-51BE000B60CA}"/>
              </a:ext>
            </a:extLst>
          </p:cNvPr>
          <p:cNvSpPr txBox="1"/>
          <p:nvPr/>
        </p:nvSpPr>
        <p:spPr>
          <a:xfrm>
            <a:off x="266700" y="336550"/>
            <a:ext cx="7067550" cy="17303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4488"/>
              </a:lnSpc>
            </a:pPr>
            <a:r>
              <a:rPr lang="en-US" altLang="en-US" sz="4400" b="1">
                <a:solidFill>
                  <a:srgbClr val="FEFEFE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⭐ The leading CYBHI-aligned EHR solution. </a:t>
            </a:r>
          </a:p>
          <a:p>
            <a:pPr eaLnBrk="1" hangingPunct="1">
              <a:lnSpc>
                <a:spcPts val="4488"/>
              </a:lnSpc>
            </a:pPr>
            <a:r>
              <a:rPr lang="en-US" altLang="en-US" sz="4000" b="1">
                <a:solidFill>
                  <a:srgbClr val="4DDED6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For schools, by schools.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FB969A13-D162-03E8-1654-DD1ACEE47AB5}"/>
              </a:ext>
            </a:extLst>
          </p:cNvPr>
          <p:cNvSpPr txBox="1"/>
          <p:nvPr/>
        </p:nvSpPr>
        <p:spPr>
          <a:xfrm>
            <a:off x="287338" y="2762250"/>
            <a:ext cx="3722687" cy="19065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2563"/>
              </a:lnSpc>
            </a:pPr>
            <a:r>
              <a:rPr lang="en-US" altLang="en-US" sz="2100" b="1">
                <a:solidFill>
                  <a:srgbClr val="000000"/>
                </a:solidFill>
                <a:latin typeface="Proxima Nova Bold" panose="020B0604020202020204" charset="0"/>
                <a:cs typeface="Proxima Nova Bold" panose="020B0604020202020204" charset="0"/>
                <a:sym typeface="Proxima Nova Bold" panose="020B0604020202020204" charset="0"/>
              </a:rPr>
              <a:t>🔗 SIS + Carelon (TPA) Integrations</a:t>
            </a:r>
          </a:p>
          <a:p>
            <a:pPr eaLnBrk="1" hangingPunct="1">
              <a:lnSpc>
                <a:spcPts val="1738"/>
              </a:lnSpc>
            </a:pPr>
            <a:endParaRPr lang="en-US" altLang="en-US" sz="2100" b="1">
              <a:solidFill>
                <a:srgbClr val="000000"/>
              </a:solidFill>
              <a:latin typeface="Proxima Nova Bold" panose="020B0604020202020204" charset="0"/>
              <a:cs typeface="Proxima Nova Bold" panose="020B0604020202020204" charset="0"/>
              <a:sym typeface="Proxima Nova Bold" panose="020B0604020202020204" charset="0"/>
            </a:endParaRPr>
          </a:p>
          <a:p>
            <a:pPr eaLnBrk="1" hangingPunct="1">
              <a:lnSpc>
                <a:spcPts val="1975"/>
              </a:lnSpc>
            </a:pPr>
            <a:r>
              <a:rPr lang="en-US" altLang="en-US" sz="1600">
                <a:solidFill>
                  <a:srgbClr val="000000"/>
                </a:solidFill>
                <a:latin typeface="Proxima Nova Rg" panose="02000506030000020004" pitchFamily="2" charset="0"/>
                <a:ea typeface="Proxima Nova Rg" panose="02000506030000020004" pitchFamily="2" charset="0"/>
                <a:cs typeface="Proxima Nova Rg" panose="02000506030000020004" pitchFamily="2" charset="0"/>
                <a:sym typeface="Proxima Nova" panose="02000506030000020004" charset="0"/>
              </a:rPr>
              <a:t>Healthy Campus integrates with Carelon + all of the major SIS vendors to ensure clean claim submission with seamless data alignment among all platforms.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2224B097-4365-854F-E07A-91C66FB67235}"/>
              </a:ext>
            </a:extLst>
          </p:cNvPr>
          <p:cNvSpPr txBox="1"/>
          <p:nvPr/>
        </p:nvSpPr>
        <p:spPr>
          <a:xfrm>
            <a:off x="4257675" y="2743200"/>
            <a:ext cx="3795713" cy="19192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2488"/>
              </a:lnSpc>
            </a:pPr>
            <a:r>
              <a:rPr lang="en-US" altLang="en-US" sz="2000" b="1">
                <a:solidFill>
                  <a:srgbClr val="000000"/>
                </a:solidFill>
                <a:latin typeface="Proxima Nova Bold" panose="020B0604020202020204" charset="0"/>
                <a:cs typeface="Proxima Nova Bold" panose="020B0604020202020204" charset="0"/>
                <a:sym typeface="Proxima Nova Bold" panose="020B0604020202020204" charset="0"/>
              </a:rPr>
              <a:t>🤓 CYBHI Implementation Expertise</a:t>
            </a:r>
          </a:p>
          <a:p>
            <a:pPr eaLnBrk="1" hangingPunct="1">
              <a:lnSpc>
                <a:spcPts val="1975"/>
              </a:lnSpc>
            </a:pPr>
            <a:endParaRPr lang="en-US" altLang="en-US" sz="2000" b="1">
              <a:solidFill>
                <a:srgbClr val="000000"/>
              </a:solidFill>
              <a:latin typeface="Proxima Nova Bold" panose="020B0604020202020204" charset="0"/>
              <a:cs typeface="Proxima Nova Bold" panose="020B0604020202020204" charset="0"/>
              <a:sym typeface="Proxima Nova Bold" panose="020B0604020202020204" charset="0"/>
            </a:endParaRPr>
          </a:p>
          <a:p>
            <a:pPr eaLnBrk="1" hangingPunct="1">
              <a:lnSpc>
                <a:spcPts val="1975"/>
              </a:lnSpc>
            </a:pPr>
            <a:r>
              <a:rPr lang="en-US" altLang="en-US" sz="1600">
                <a:solidFill>
                  <a:srgbClr val="000000"/>
                </a:solidFill>
                <a:latin typeface="Proxima Nova Rg" panose="02000506030000020004" pitchFamily="2" charset="0"/>
                <a:ea typeface="Proxima Nova Rg" panose="02000506030000020004" pitchFamily="2" charset="0"/>
                <a:cs typeface="Proxima Nova Rg" panose="02000506030000020004" pitchFamily="2" charset="0"/>
                <a:sym typeface="Proxima Nova" panose="02000506030000020004" charset="0"/>
              </a:rPr>
              <a:t>Healthy Campus supports schools in implementing CYBHI’s billing structure, simplifying the process and maximizing reimbursement.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43ABC0B7-4F48-5303-BA69-B2F9EB773091}"/>
              </a:ext>
            </a:extLst>
          </p:cNvPr>
          <p:cNvSpPr txBox="1"/>
          <p:nvPr/>
        </p:nvSpPr>
        <p:spPr>
          <a:xfrm>
            <a:off x="287338" y="5016500"/>
            <a:ext cx="8185150" cy="11001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ts val="2563"/>
              </a:lnSpc>
            </a:pPr>
            <a:r>
              <a:rPr lang="en-US" altLang="en-US" sz="2100" b="1">
                <a:solidFill>
                  <a:srgbClr val="000000"/>
                </a:solidFill>
                <a:latin typeface="Proxima Nova Bold" panose="020B0604020202020204" charset="0"/>
                <a:cs typeface="Proxima Nova Bold" panose="020B0604020202020204" charset="0"/>
                <a:sym typeface="Proxima Nova Bold" panose="020B0604020202020204" charset="0"/>
              </a:rPr>
              <a:t>💻 Healthy Campus Platform</a:t>
            </a:r>
          </a:p>
          <a:p>
            <a:pPr eaLnBrk="1" hangingPunct="1">
              <a:lnSpc>
                <a:spcPts val="1975"/>
              </a:lnSpc>
            </a:pPr>
            <a:r>
              <a:rPr lang="en-US" altLang="en-US" sz="1600">
                <a:solidFill>
                  <a:srgbClr val="000000"/>
                </a:solidFill>
                <a:latin typeface="Proxima Nova Rg" panose="02000506030000020004" pitchFamily="2" charset="0"/>
                <a:ea typeface="Proxima Nova Rg" panose="02000506030000020004" pitchFamily="2" charset="0"/>
                <a:cs typeface="Proxima Nova Rg" panose="02000506030000020004" pitchFamily="2" charset="0"/>
                <a:sym typeface="Proxima Nova" panose="02000506030000020004" charset="0"/>
              </a:rPr>
              <a:t>Healthy Campus is the only EHR built from the ground up for CYBHI and education. Featuring a highly-customizable interface combined with top-flight security, the system works well for independent districts and large county-level consortia alike.</a:t>
            </a:r>
          </a:p>
        </p:txBody>
      </p:sp>
      <p:sp>
        <p:nvSpPr>
          <p:cNvPr id="22" name="Freeform 3">
            <a:extLst>
              <a:ext uri="{FF2B5EF4-FFF2-40B4-BE49-F238E27FC236}">
                <a16:creationId xmlns:a16="http://schemas.microsoft.com/office/drawing/2014/main" id="{783AAEC4-32F0-D700-23F9-7601D892F2B1}"/>
              </a:ext>
            </a:extLst>
          </p:cNvPr>
          <p:cNvSpPr/>
          <p:nvPr/>
        </p:nvSpPr>
        <p:spPr>
          <a:xfrm>
            <a:off x="9177338" y="166688"/>
            <a:ext cx="2784475" cy="1069975"/>
          </a:xfrm>
          <a:custGeom>
            <a:avLst/>
            <a:gdLst/>
            <a:ahLst/>
            <a:cxnLst/>
            <a:rect l="l" t="t" r="r" b="b"/>
            <a:pathLst>
              <a:path w="10190221" h="4086177">
                <a:moveTo>
                  <a:pt x="0" y="0"/>
                </a:moveTo>
                <a:lnTo>
                  <a:pt x="10190222" y="0"/>
                </a:lnTo>
                <a:lnTo>
                  <a:pt x="10190222" y="4086178"/>
                </a:lnTo>
                <a:lnTo>
                  <a:pt x="0" y="408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biLevel thresh="25000"/>
            </a:blip>
            <a:stretch>
              <a:fillRect t="-18" b="-18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1542</Words>
  <Application>Microsoft Office PowerPoint</Application>
  <PresentationFormat>Widescreen</PresentationFormat>
  <Paragraphs>221</Paragraphs>
  <Slides>35</Slides>
  <Notes>1</Notes>
  <HiddenSlides>5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Aptos</vt:lpstr>
      <vt:lpstr>Aptos Display</vt:lpstr>
      <vt:lpstr>Arial</vt:lpstr>
      <vt:lpstr>Calibri</vt:lpstr>
      <vt:lpstr>Inter Tight</vt:lpstr>
      <vt:lpstr>Montserrat Bold</vt:lpstr>
      <vt:lpstr>Poppins Bold</vt:lpstr>
      <vt:lpstr>Poppins Semi-Bold</vt:lpstr>
      <vt:lpstr>Proxima Nova Bold</vt:lpstr>
      <vt:lpstr>Proxima Nova Heavy</vt:lpstr>
      <vt:lpstr>Proxima Nova Rg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Carrassi</dc:creator>
  <cp:lastModifiedBy>Christopher Carrassi</cp:lastModifiedBy>
  <cp:revision>3</cp:revision>
  <dcterms:created xsi:type="dcterms:W3CDTF">2026-01-22T22:35:34Z</dcterms:created>
  <dcterms:modified xsi:type="dcterms:W3CDTF">2026-07-27T16:25:55Z</dcterms:modified>
</cp:coreProperties>
</file>